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71" r:id="rId2"/>
    <p:sldId id="266" r:id="rId3"/>
    <p:sldId id="267" r:id="rId4"/>
    <p:sldId id="258" r:id="rId5"/>
    <p:sldId id="268" r:id="rId6"/>
    <p:sldId id="259" r:id="rId7"/>
    <p:sldId id="265" r:id="rId8"/>
    <p:sldId id="269" r:id="rId9"/>
    <p:sldId id="260" r:id="rId10"/>
    <p:sldId id="270" r:id="rId11"/>
    <p:sldId id="262" r:id="rId12"/>
    <p:sldId id="264" r:id="rId13"/>
  </p:sldIdLst>
  <p:sldSz cx="9144000" cy="6858000" type="screen4x3"/>
  <p:notesSz cx="9144000" cy="6858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0474BF-7942-4088-8DD1-D41BF8A63119}" type="datetimeFigureOut">
              <a:rPr lang="nl-NL" smtClean="0"/>
              <a:t>17-4-2014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90C393-C218-4915-AEB5-B9E911F2E8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92808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9F303-66FB-4714-B8E6-1266BBEF7D05}" type="datetimeFigureOut">
              <a:rPr lang="nl-NL" smtClean="0"/>
              <a:t>17-4-2014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5ACE3-C041-43EF-BD25-24E44C5EF97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9F303-66FB-4714-B8E6-1266BBEF7D05}" type="datetimeFigureOut">
              <a:rPr lang="nl-NL" smtClean="0"/>
              <a:t>17-4-2014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5ACE3-C041-43EF-BD25-24E44C5EF97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9F303-66FB-4714-B8E6-1266BBEF7D05}" type="datetimeFigureOut">
              <a:rPr lang="nl-NL" smtClean="0"/>
              <a:t>17-4-2014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5ACE3-C041-43EF-BD25-24E44C5EF97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9F303-66FB-4714-B8E6-1266BBEF7D05}" type="datetimeFigureOut">
              <a:rPr lang="nl-NL" smtClean="0"/>
              <a:t>17-4-2014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5ACE3-C041-43EF-BD25-24E44C5EF97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9F303-66FB-4714-B8E6-1266BBEF7D05}" type="datetimeFigureOut">
              <a:rPr lang="nl-NL" smtClean="0"/>
              <a:t>17-4-2014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5ACE3-C041-43EF-BD25-24E44C5EF97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9F303-66FB-4714-B8E6-1266BBEF7D05}" type="datetimeFigureOut">
              <a:rPr lang="nl-NL" smtClean="0"/>
              <a:t>17-4-2014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5ACE3-C041-43EF-BD25-24E44C5EF97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9F303-66FB-4714-B8E6-1266BBEF7D05}" type="datetimeFigureOut">
              <a:rPr lang="nl-NL" smtClean="0"/>
              <a:t>17-4-2014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5ACE3-C041-43EF-BD25-24E44C5EF97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9F303-66FB-4714-B8E6-1266BBEF7D05}" type="datetimeFigureOut">
              <a:rPr lang="nl-NL" smtClean="0"/>
              <a:t>17-4-2014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5ACE3-C041-43EF-BD25-24E44C5EF97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9F303-66FB-4714-B8E6-1266BBEF7D05}" type="datetimeFigureOut">
              <a:rPr lang="nl-NL" smtClean="0"/>
              <a:t>17-4-2014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5ACE3-C041-43EF-BD25-24E44C5EF97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9F303-66FB-4714-B8E6-1266BBEF7D05}" type="datetimeFigureOut">
              <a:rPr lang="nl-NL" smtClean="0"/>
              <a:t>17-4-2014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5ACE3-C041-43EF-BD25-24E44C5EF97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9F303-66FB-4714-B8E6-1266BBEF7D05}" type="datetimeFigureOut">
              <a:rPr lang="nl-NL" smtClean="0"/>
              <a:t>17-4-2014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5ACE3-C041-43EF-BD25-24E44C5EF97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9F303-66FB-4714-B8E6-1266BBEF7D05}" type="datetimeFigureOut">
              <a:rPr lang="nl-NL" smtClean="0"/>
              <a:t>17-4-2014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5ACE3-C041-43EF-BD25-24E44C5EF97F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llsmallwindturbines.com/index.php?sort=&amp;page=3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tools.power-link.be/monitoring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hyperlink" Target="http://www.swtfieldlab.ugent.be/turbines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8840"/>
            <a:ext cx="7772400" cy="1470025"/>
          </a:xfrm>
        </p:spPr>
        <p:txBody>
          <a:bodyPr>
            <a:normAutofit/>
          </a:bodyPr>
          <a:lstStyle/>
          <a:p>
            <a:r>
              <a:rPr lang="nl-NL" sz="3200" b="1" dirty="0" smtClean="0"/>
              <a:t>Praktische toepassing mini windturbines</a:t>
            </a:r>
            <a:endParaRPr lang="nl-NL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45024"/>
            <a:ext cx="6400800" cy="2207096"/>
          </a:xfrm>
        </p:spPr>
        <p:txBody>
          <a:bodyPr>
            <a:normAutofit fontScale="92500" lnSpcReduction="20000"/>
          </a:bodyPr>
          <a:lstStyle/>
          <a:p>
            <a:r>
              <a:rPr lang="nl-NL" sz="3000" b="1" dirty="0" smtClean="0">
                <a:solidFill>
                  <a:schemeClr val="tx1"/>
                </a:solidFill>
              </a:rPr>
              <a:t>Seminar Provincie Gelderland</a:t>
            </a:r>
          </a:p>
          <a:p>
            <a:r>
              <a:rPr lang="nl-NL" sz="3000" b="1" dirty="0" smtClean="0">
                <a:solidFill>
                  <a:schemeClr val="tx1"/>
                </a:solidFill>
              </a:rPr>
              <a:t>17 april 2014</a:t>
            </a:r>
          </a:p>
          <a:p>
            <a:endParaRPr lang="nl-NL" b="1" dirty="0" smtClean="0">
              <a:solidFill>
                <a:schemeClr val="tx1"/>
              </a:solidFill>
            </a:endParaRPr>
          </a:p>
          <a:p>
            <a:r>
              <a:rPr lang="nl-NL" sz="2600" b="1" dirty="0" smtClean="0">
                <a:solidFill>
                  <a:schemeClr val="accent1">
                    <a:lumMod val="75000"/>
                  </a:schemeClr>
                </a:solidFill>
              </a:rPr>
              <a:t>Jadranka Cace, </a:t>
            </a:r>
            <a:r>
              <a:rPr lang="nl-NL" sz="2600" b="1" dirty="0" err="1" smtClean="0">
                <a:solidFill>
                  <a:schemeClr val="accent1">
                    <a:lumMod val="75000"/>
                  </a:schemeClr>
                </a:solidFill>
              </a:rPr>
              <a:t>RenCom</a:t>
            </a:r>
            <a:endParaRPr lang="nl-NL" sz="2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nl-NL" sz="2600" b="1" dirty="0" err="1" smtClean="0">
                <a:solidFill>
                  <a:schemeClr val="accent1">
                    <a:lumMod val="75000"/>
                  </a:schemeClr>
                </a:solidFill>
              </a:rPr>
              <a:t>jadranka</a:t>
            </a:r>
            <a:r>
              <a:rPr lang="nl-NL" sz="2600" b="1" dirty="0" smtClean="0">
                <a:solidFill>
                  <a:schemeClr val="accent1">
                    <a:lumMod val="75000"/>
                  </a:schemeClr>
                </a:solidFill>
              </a:rPr>
              <a:t>@</a:t>
            </a:r>
            <a:r>
              <a:rPr lang="nl-NL" sz="2600" b="1" dirty="0" err="1" smtClean="0">
                <a:solidFill>
                  <a:schemeClr val="accent1">
                    <a:lumMod val="75000"/>
                  </a:schemeClr>
                </a:solidFill>
              </a:rPr>
              <a:t>rencom.nl</a:t>
            </a:r>
            <a:endParaRPr lang="nl-NL" sz="2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620713"/>
          </a:xfrm>
          <a:prstGeom prst="rect">
            <a:avLst/>
          </a:prstGeom>
          <a:solidFill>
            <a:srgbClr val="5D84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2800" b="1" dirty="0" smtClean="0">
                <a:solidFill>
                  <a:schemeClr val="bg1"/>
                </a:solidFill>
              </a:rPr>
              <a:t>Benut de kansrijke nichemarkten </a:t>
            </a:r>
            <a:r>
              <a:rPr lang="nl-NL" sz="2800" b="1" dirty="0" smtClean="0">
                <a:solidFill>
                  <a:schemeClr val="bg1"/>
                </a:solidFill>
              </a:rPr>
              <a:t>voor mini windturbines</a:t>
            </a:r>
            <a:endParaRPr lang="nl-NL" sz="2800" b="1" dirty="0">
              <a:solidFill>
                <a:schemeClr val="bg1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73224" y="2464296"/>
            <a:ext cx="4618856" cy="312494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nl-NL" sz="2000" b="1" dirty="0" smtClean="0"/>
              <a:t>Bedrijventerreinen, </a:t>
            </a:r>
            <a:r>
              <a:rPr lang="nl-NL" sz="2000" b="1" dirty="0" smtClean="0"/>
              <a:t>industriegebieden</a:t>
            </a:r>
          </a:p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nl-NL" sz="2000" b="1" dirty="0" smtClean="0"/>
              <a:t>Grote kantoorgebouwen</a:t>
            </a:r>
            <a:endParaRPr lang="nl-NL" sz="2000" b="1" dirty="0" smtClean="0"/>
          </a:p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nl-NL" sz="2000" b="1" dirty="0" smtClean="0"/>
              <a:t>Sportaccommodaties</a:t>
            </a:r>
          </a:p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nl-NL" sz="2000" b="1" dirty="0" smtClean="0"/>
              <a:t>Buitengebieden</a:t>
            </a:r>
          </a:p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nl-NL" sz="2000" b="1" dirty="0" smtClean="0"/>
              <a:t>Openbare verlichting</a:t>
            </a:r>
          </a:p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nl-NL" sz="2000" b="1" dirty="0" smtClean="0"/>
              <a:t>Kruispunten, geluidswallen</a:t>
            </a:r>
          </a:p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nl-NL" sz="2000" b="1" dirty="0" smtClean="0"/>
              <a:t>Langs </a:t>
            </a:r>
            <a:r>
              <a:rPr lang="nl-NL" sz="2000" b="1" dirty="0" err="1" smtClean="0"/>
              <a:t>auto-</a:t>
            </a:r>
            <a:r>
              <a:rPr lang="nl-NL" sz="2000" b="1" dirty="0" smtClean="0"/>
              <a:t>, spoor- en vaarwegen</a:t>
            </a:r>
          </a:p>
          <a:p>
            <a:pPr>
              <a:lnSpc>
                <a:spcPct val="114000"/>
              </a:lnSpc>
              <a:spcAft>
                <a:spcPts val="600"/>
              </a:spcAft>
            </a:pPr>
            <a:endParaRPr lang="nl-NL" sz="2000" b="1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CE09B-433A-44C5-827A-C4949D3CC6CA}" type="slidenum">
              <a:rPr lang="en-US"/>
              <a:pPr/>
              <a:t>10</a:t>
            </a:fld>
            <a:endParaRPr lang="en-US"/>
          </a:p>
        </p:txBody>
      </p:sp>
      <p:sp>
        <p:nvSpPr>
          <p:cNvPr id="6" name="Date Placeholder 3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r>
              <a:rPr lang="en-US" sz="1200" dirty="0" smtClean="0">
                <a:solidFill>
                  <a:srgbClr val="898989"/>
                </a:solidFill>
              </a:rPr>
              <a:t>17 </a:t>
            </a:r>
            <a:r>
              <a:rPr lang="en-US" sz="1200" dirty="0" err="1" smtClean="0">
                <a:solidFill>
                  <a:srgbClr val="898989"/>
                </a:solidFill>
              </a:rPr>
              <a:t>april</a:t>
            </a:r>
            <a:r>
              <a:rPr lang="en-US" sz="1200" dirty="0" smtClean="0">
                <a:solidFill>
                  <a:srgbClr val="898989"/>
                </a:solidFill>
              </a:rPr>
              <a:t> 2014</a:t>
            </a:r>
            <a:endParaRPr lang="en-US" altLang="en-US" sz="1200" dirty="0">
              <a:solidFill>
                <a:srgbClr val="898989"/>
              </a:solidFill>
            </a:endParaRPr>
          </a:p>
        </p:txBody>
      </p:sp>
      <p:sp>
        <p:nvSpPr>
          <p:cNvPr id="7" name="Footer Placeholder 4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>
              <a:defRPr/>
            </a:pPr>
            <a:r>
              <a:rPr lang="nl-NL" altLang="en-US" sz="1200" dirty="0" err="1" smtClean="0">
                <a:solidFill>
                  <a:schemeClr val="tx1">
                    <a:tint val="75000"/>
                  </a:schemeClr>
                </a:solidFill>
                <a:latin typeface="Arial" charset="0"/>
              </a:rPr>
              <a:t>Jadranka</a:t>
            </a:r>
            <a:r>
              <a:rPr lang="nl-NL" altLang="en-US" sz="1200" dirty="0" smtClean="0">
                <a:solidFill>
                  <a:schemeClr val="tx1">
                    <a:tint val="75000"/>
                  </a:schemeClr>
                </a:solidFill>
                <a:latin typeface="Arial" charset="0"/>
              </a:rPr>
              <a:t> Cace, </a:t>
            </a:r>
            <a:r>
              <a:rPr lang="nl-NL" altLang="en-US" sz="1200" dirty="0" err="1" smtClean="0">
                <a:solidFill>
                  <a:schemeClr val="tx1">
                    <a:tint val="75000"/>
                  </a:schemeClr>
                </a:solidFill>
                <a:latin typeface="Arial" charset="0"/>
              </a:rPr>
              <a:t>RenCom</a:t>
            </a:r>
            <a:endParaRPr lang="nl-NL" altLang="en-US" sz="1200" dirty="0">
              <a:solidFill>
                <a:schemeClr val="tx1">
                  <a:tint val="75000"/>
                </a:schemeClr>
              </a:solidFill>
              <a:latin typeface="Arial" charset="0"/>
            </a:endParaRPr>
          </a:p>
        </p:txBody>
      </p:sp>
      <p:pic>
        <p:nvPicPr>
          <p:cNvPr id="10" name="Picture 5" descr="Fortis Montana at environmental centre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96136" y="2348880"/>
            <a:ext cx="2376487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6366256" y="5497487"/>
            <a:ext cx="13020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/>
              <a:t>Fortis </a:t>
            </a:r>
            <a:r>
              <a:rPr lang="nl-NL" sz="1400" dirty="0" err="1" smtClean="0"/>
              <a:t>Montana</a:t>
            </a:r>
            <a:endParaRPr lang="nl-NL" sz="1400" dirty="0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683568" y="1080095"/>
            <a:ext cx="7632848" cy="980753"/>
          </a:xfrm>
          <a:prstGeom prst="rect">
            <a:avLst/>
          </a:prstGeom>
          <a:solidFill>
            <a:srgbClr val="5D84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nl-NL" sz="2000" b="1" dirty="0" smtClean="0"/>
              <a:t>Plaats miniturbines op plekken waar ze gezien mogen worden en de</a:t>
            </a:r>
          </a:p>
          <a:p>
            <a:r>
              <a:rPr lang="nl-NL" sz="2000" b="1" dirty="0" smtClean="0"/>
              <a:t> wind vrij erbij kan</a:t>
            </a:r>
            <a:endParaRPr lang="nl-NL" sz="20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620713"/>
          </a:xfrm>
          <a:prstGeom prst="rect">
            <a:avLst/>
          </a:prstGeom>
          <a:solidFill>
            <a:srgbClr val="5D84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2800" b="1" dirty="0" smtClean="0">
                <a:solidFill>
                  <a:schemeClr val="bg1"/>
                </a:solidFill>
              </a:rPr>
              <a:t>Stappenplan miniturbines</a:t>
            </a:r>
            <a:endParaRPr lang="nl-NL" sz="28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67544" y="1268760"/>
            <a:ext cx="8385299" cy="4681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ct val="12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nl-NL" sz="2000" dirty="0" err="1" smtClean="0"/>
              <a:t>Quickscan</a:t>
            </a:r>
            <a:r>
              <a:rPr lang="nl-NL" sz="2000" dirty="0" smtClean="0"/>
              <a:t> locatie</a:t>
            </a:r>
          </a:p>
          <a:p>
            <a:pPr marL="457200" indent="-457200">
              <a:lnSpc>
                <a:spcPct val="12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nl-NL" sz="2000" dirty="0" smtClean="0"/>
              <a:t>Preselectie windturbines</a:t>
            </a:r>
          </a:p>
          <a:p>
            <a:pPr marL="457200" indent="-457200">
              <a:lnSpc>
                <a:spcPct val="12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nl-NL" sz="2000" dirty="0" smtClean="0"/>
              <a:t>Offerteaanvraag</a:t>
            </a:r>
          </a:p>
          <a:p>
            <a:pPr marL="457200" indent="-457200">
              <a:lnSpc>
                <a:spcPct val="12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nl-NL" sz="2000" dirty="0" smtClean="0"/>
              <a:t>Constructieve haalbaarheid</a:t>
            </a:r>
          </a:p>
          <a:p>
            <a:pPr marL="457200" indent="-457200">
              <a:lnSpc>
                <a:spcPct val="12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nl-NL" sz="2000" dirty="0" smtClean="0"/>
              <a:t>Financiële haalbaarheid</a:t>
            </a:r>
          </a:p>
          <a:p>
            <a:pPr marL="457200" indent="-457200">
              <a:lnSpc>
                <a:spcPct val="12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nl-NL" sz="2000" dirty="0" smtClean="0"/>
              <a:t>Eisen vergunningverlener</a:t>
            </a:r>
          </a:p>
          <a:p>
            <a:pPr marL="457200" indent="-457200">
              <a:lnSpc>
                <a:spcPct val="12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nl-NL" sz="2000" dirty="0" smtClean="0"/>
              <a:t>Go - </a:t>
            </a:r>
            <a:r>
              <a:rPr lang="nl-NL" sz="2000" dirty="0" err="1" smtClean="0"/>
              <a:t>no-go</a:t>
            </a:r>
            <a:r>
              <a:rPr lang="nl-NL" sz="2000" dirty="0" smtClean="0"/>
              <a:t> besluit</a:t>
            </a:r>
          </a:p>
          <a:p>
            <a:pPr marL="457200" indent="-457200">
              <a:lnSpc>
                <a:spcPct val="12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nl-NL" sz="2000" dirty="0" smtClean="0"/>
              <a:t>Overleg bewoners en omwonenden </a:t>
            </a:r>
          </a:p>
          <a:p>
            <a:pPr marL="457200" indent="-457200">
              <a:lnSpc>
                <a:spcPct val="12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nl-NL" sz="2000" dirty="0" smtClean="0"/>
              <a:t>Aanvraag vergunning</a:t>
            </a:r>
          </a:p>
          <a:p>
            <a:pPr marL="457200" indent="-457200">
              <a:lnSpc>
                <a:spcPct val="12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nl-NL" sz="2000" dirty="0" smtClean="0"/>
              <a:t>Opdracht, plaatsing</a:t>
            </a:r>
          </a:p>
          <a:p>
            <a:pPr marL="457200" indent="-457200">
              <a:lnSpc>
                <a:spcPct val="12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nl-NL" sz="2000" dirty="0" err="1" smtClean="0"/>
              <a:t>Monitoring</a:t>
            </a:r>
            <a:r>
              <a:rPr lang="nl-NL" sz="2000" dirty="0" smtClean="0"/>
              <a:t>, beheer en onderhoud  </a:t>
            </a:r>
            <a:endParaRPr lang="nl-NL" sz="2000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6FCE09B-433A-44C5-827A-C4949D3CC6CA}" type="slidenum">
              <a:rPr lang="en-US"/>
              <a:pPr/>
              <a:t>11</a:t>
            </a:fld>
            <a:endParaRPr lang="en-US"/>
          </a:p>
        </p:txBody>
      </p:sp>
      <p:sp>
        <p:nvSpPr>
          <p:cNvPr id="9" name="Date Placeholder 3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r>
              <a:rPr lang="en-US" sz="1200" dirty="0" smtClean="0">
                <a:solidFill>
                  <a:srgbClr val="898989"/>
                </a:solidFill>
              </a:rPr>
              <a:t>17 </a:t>
            </a:r>
            <a:r>
              <a:rPr lang="en-US" sz="1200" dirty="0" err="1" smtClean="0">
                <a:solidFill>
                  <a:srgbClr val="898989"/>
                </a:solidFill>
              </a:rPr>
              <a:t>april</a:t>
            </a:r>
            <a:r>
              <a:rPr lang="en-US" sz="1200" dirty="0" smtClean="0">
                <a:solidFill>
                  <a:srgbClr val="898989"/>
                </a:solidFill>
              </a:rPr>
              <a:t> 2014</a:t>
            </a:r>
            <a:endParaRPr lang="en-US" altLang="en-US" sz="1200" dirty="0">
              <a:solidFill>
                <a:srgbClr val="898989"/>
              </a:solidFill>
            </a:endParaRPr>
          </a:p>
        </p:txBody>
      </p:sp>
      <p:sp>
        <p:nvSpPr>
          <p:cNvPr id="10" name="Footer Placeholder 4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>
              <a:defRPr/>
            </a:pPr>
            <a:r>
              <a:rPr lang="nl-NL" altLang="en-US" sz="1200" dirty="0" err="1" smtClean="0">
                <a:solidFill>
                  <a:schemeClr val="tx1">
                    <a:tint val="75000"/>
                  </a:schemeClr>
                </a:solidFill>
                <a:latin typeface="Arial" charset="0"/>
              </a:rPr>
              <a:t>Jadranka</a:t>
            </a:r>
            <a:r>
              <a:rPr lang="nl-NL" altLang="en-US" sz="1200" dirty="0" smtClean="0">
                <a:solidFill>
                  <a:schemeClr val="tx1">
                    <a:tint val="75000"/>
                  </a:schemeClr>
                </a:solidFill>
                <a:latin typeface="Arial" charset="0"/>
              </a:rPr>
              <a:t> Cace, </a:t>
            </a:r>
            <a:r>
              <a:rPr lang="nl-NL" altLang="en-US" sz="1200" dirty="0" err="1" smtClean="0">
                <a:solidFill>
                  <a:schemeClr val="tx1">
                    <a:tint val="75000"/>
                  </a:schemeClr>
                </a:solidFill>
                <a:latin typeface="Arial" charset="0"/>
              </a:rPr>
              <a:t>RenCom</a:t>
            </a:r>
            <a:endParaRPr lang="nl-NL" altLang="en-US" sz="1200" dirty="0">
              <a:solidFill>
                <a:schemeClr val="tx1">
                  <a:tint val="75000"/>
                </a:schemeClr>
              </a:solidFill>
              <a:latin typeface="Arial" charset="0"/>
            </a:endParaRPr>
          </a:p>
        </p:txBody>
      </p:sp>
      <p:pic>
        <p:nvPicPr>
          <p:cNvPr id="21505" name="Picture 1" descr="http://home-energy.com/cms/wp-content/uploads/IMG_308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40152" y="3926087"/>
            <a:ext cx="2557059" cy="1917794"/>
          </a:xfrm>
          <a:prstGeom prst="rect">
            <a:avLst/>
          </a:prstGeom>
          <a:noFill/>
        </p:spPr>
      </p:pic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13" name="TextBox 12"/>
          <p:cNvSpPr txBox="1"/>
          <p:nvPr/>
        </p:nvSpPr>
        <p:spPr>
          <a:xfrm>
            <a:off x="7375772" y="5805264"/>
            <a:ext cx="8686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/>
              <a:t>Energy </a:t>
            </a:r>
            <a:r>
              <a:rPr lang="nl-NL" sz="1200" dirty="0" err="1" smtClean="0"/>
              <a:t>ball</a:t>
            </a:r>
            <a:endParaRPr lang="nl-NL" sz="1200" dirty="0"/>
          </a:p>
        </p:txBody>
      </p:sp>
      <p:pic>
        <p:nvPicPr>
          <p:cNvPr id="21508" name="Picture 4" descr="http://www.windchallenge.com/wp-content/uploads/2013/10/YesDelft-turbine-basis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60032" y="1253164"/>
            <a:ext cx="1860859" cy="2535876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6660232" y="3440033"/>
            <a:ext cx="11467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/>
              <a:t>Wind </a:t>
            </a:r>
            <a:r>
              <a:rPr lang="nl-NL" sz="1200" dirty="0" err="1" smtClean="0"/>
              <a:t>challenge</a:t>
            </a:r>
            <a:endParaRPr lang="nl-NL" sz="1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0" y="0"/>
            <a:ext cx="9144000" cy="620713"/>
          </a:xfrm>
          <a:prstGeom prst="rect">
            <a:avLst/>
          </a:prstGeom>
          <a:solidFill>
            <a:srgbClr val="5D84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2800" b="1" dirty="0" smtClean="0">
                <a:solidFill>
                  <a:schemeClr val="bg1"/>
                </a:solidFill>
              </a:rPr>
              <a:t>Voorbeeld plan simpele vergunningverlening </a:t>
            </a:r>
            <a:endParaRPr lang="nl-NL" sz="2800" b="1" dirty="0">
              <a:solidFill>
                <a:schemeClr val="bg1"/>
              </a:solidFill>
            </a:endParaRP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6FCE09B-433A-44C5-827A-C4949D3CC6CA}" type="slidenum">
              <a:rPr lang="en-US"/>
              <a:pPr/>
              <a:t>12</a:t>
            </a:fld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r>
              <a:rPr lang="en-US" sz="1200" dirty="0" smtClean="0">
                <a:solidFill>
                  <a:srgbClr val="898989"/>
                </a:solidFill>
              </a:rPr>
              <a:t>17 </a:t>
            </a:r>
            <a:r>
              <a:rPr lang="en-US" sz="1200" dirty="0" err="1" smtClean="0">
                <a:solidFill>
                  <a:srgbClr val="898989"/>
                </a:solidFill>
              </a:rPr>
              <a:t>april</a:t>
            </a:r>
            <a:r>
              <a:rPr lang="en-US" sz="1200" dirty="0" smtClean="0">
                <a:solidFill>
                  <a:srgbClr val="898989"/>
                </a:solidFill>
              </a:rPr>
              <a:t> 2014</a:t>
            </a:r>
            <a:endParaRPr lang="en-US" altLang="en-US" sz="1200" dirty="0">
              <a:solidFill>
                <a:srgbClr val="898989"/>
              </a:solidFill>
            </a:endParaRPr>
          </a:p>
        </p:txBody>
      </p:sp>
      <p:sp>
        <p:nvSpPr>
          <p:cNvPr id="5" name="Footer Placeholder 4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>
              <a:defRPr/>
            </a:pPr>
            <a:r>
              <a:rPr lang="nl-NL" altLang="en-US" sz="1200" dirty="0" err="1" smtClean="0">
                <a:solidFill>
                  <a:schemeClr val="tx1">
                    <a:tint val="75000"/>
                  </a:schemeClr>
                </a:solidFill>
                <a:latin typeface="Arial" charset="0"/>
              </a:rPr>
              <a:t>Jadranka</a:t>
            </a:r>
            <a:r>
              <a:rPr lang="nl-NL" altLang="en-US" sz="1200" dirty="0" smtClean="0">
                <a:solidFill>
                  <a:schemeClr val="tx1">
                    <a:tint val="75000"/>
                  </a:schemeClr>
                </a:solidFill>
                <a:latin typeface="Arial" charset="0"/>
              </a:rPr>
              <a:t> Cace, </a:t>
            </a:r>
            <a:r>
              <a:rPr lang="nl-NL" altLang="en-US" sz="1200" dirty="0" err="1" smtClean="0">
                <a:solidFill>
                  <a:schemeClr val="tx1">
                    <a:tint val="75000"/>
                  </a:schemeClr>
                </a:solidFill>
                <a:latin typeface="Arial" charset="0"/>
              </a:rPr>
              <a:t>RenCom</a:t>
            </a:r>
            <a:endParaRPr lang="nl-NL" altLang="en-US" sz="1200" dirty="0">
              <a:solidFill>
                <a:schemeClr val="tx1">
                  <a:tint val="75000"/>
                </a:schemeClr>
              </a:solidFill>
              <a:latin typeface="Arial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259632" y="731924"/>
            <a:ext cx="6768752" cy="5433380"/>
            <a:chOff x="332656" y="890300"/>
            <a:chExt cx="6113712" cy="6935735"/>
          </a:xfrm>
        </p:grpSpPr>
        <p:sp>
          <p:nvSpPr>
            <p:cNvPr id="7" name="TextBox 6"/>
            <p:cNvSpPr txBox="1"/>
            <p:nvPr/>
          </p:nvSpPr>
          <p:spPr>
            <a:xfrm>
              <a:off x="332657" y="1125489"/>
              <a:ext cx="2808311" cy="28803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 rtlCol="0" anchor="ctr" anchorCtr="1">
              <a:noAutofit/>
            </a:bodyPr>
            <a:lstStyle/>
            <a:p>
              <a:r>
                <a:rPr lang="nl-NL" sz="1400" dirty="0" smtClean="0"/>
                <a:t>Binnen de rode contouren?</a:t>
              </a:r>
              <a:endParaRPr lang="nl-NL" sz="14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32656" y="2083829"/>
              <a:ext cx="2808312" cy="307777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 rtlCol="0" anchor="ctr" anchorCtr="1">
              <a:noAutofit/>
            </a:bodyPr>
            <a:lstStyle/>
            <a:p>
              <a:r>
                <a:rPr lang="nl-NL" sz="1400" dirty="0" smtClean="0"/>
                <a:t>Het vermogen minder dan 10 kW?</a:t>
              </a:r>
              <a:endParaRPr lang="nl-NL" sz="14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42937" y="3001229"/>
              <a:ext cx="2787751" cy="307777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 rtlCol="0" anchor="ctr" anchorCtr="1">
              <a:noAutofit/>
            </a:bodyPr>
            <a:lstStyle/>
            <a:p>
              <a:r>
                <a:rPr lang="nl-NL" sz="1400" dirty="0" smtClean="0"/>
                <a:t>Rotoroppervlak minder dan 40 m</a:t>
              </a:r>
              <a:r>
                <a:rPr lang="nl-NL" sz="1400" baseline="30000" dirty="0" smtClean="0"/>
                <a:t>2</a:t>
              </a:r>
              <a:r>
                <a:rPr lang="nl-NL" sz="1400" dirty="0" smtClean="0"/>
                <a:t> ?</a:t>
              </a:r>
              <a:endParaRPr lang="nl-NL" sz="14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32656" y="3842047"/>
              <a:ext cx="2808312" cy="28803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 rtlCol="0" anchor="ctr" anchorCtr="1">
              <a:noAutofit/>
            </a:bodyPr>
            <a:lstStyle/>
            <a:p>
              <a:r>
                <a:rPr lang="nl-NL" sz="1400" dirty="0" smtClean="0"/>
                <a:t>Tiphoogte minder dan 20 m?</a:t>
              </a:r>
              <a:endParaRPr lang="nl-NL" sz="14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39446" y="4968432"/>
              <a:ext cx="2794732" cy="73866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none" rtlCol="0">
              <a:noAutofit/>
            </a:bodyPr>
            <a:lstStyle/>
            <a:p>
              <a:r>
                <a:rPr lang="nl-NL" sz="1400" dirty="0"/>
                <a:t>Woongebied </a:t>
              </a:r>
              <a:r>
                <a:rPr lang="nl-NL" sz="1400" dirty="0" smtClean="0"/>
                <a:t>belendende percelen </a:t>
              </a:r>
            </a:p>
            <a:p>
              <a:r>
                <a:rPr lang="nl-NL" sz="1400" dirty="0" smtClean="0"/>
                <a:t>verder </a:t>
              </a:r>
              <a:r>
                <a:rPr lang="nl-NL" sz="1400" dirty="0"/>
                <a:t>weg </a:t>
              </a:r>
              <a:r>
                <a:rPr lang="nl-NL" sz="1400" dirty="0" smtClean="0"/>
                <a:t>dan 10 </a:t>
              </a:r>
              <a:r>
                <a:rPr lang="nl-NL" sz="1400" dirty="0"/>
                <a:t>x hoogte </a:t>
              </a:r>
              <a:r>
                <a:rPr lang="nl-NL" sz="1400" dirty="0" smtClean="0"/>
                <a:t>installatie?</a:t>
              </a:r>
              <a:endParaRPr lang="nl-NL" sz="14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32656" y="6281028"/>
              <a:ext cx="2796698" cy="66789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nl-NL" sz="1400" dirty="0"/>
                <a:t>&lt; 10 </a:t>
              </a:r>
              <a:r>
                <a:rPr lang="nl-NL" sz="1400" dirty="0" err="1" smtClean="0"/>
                <a:t>Db</a:t>
              </a:r>
              <a:r>
                <a:rPr lang="nl-NL" sz="1400" dirty="0" smtClean="0"/>
                <a:t>(A) </a:t>
              </a:r>
              <a:r>
                <a:rPr lang="nl-NL" sz="1400" dirty="0"/>
                <a:t>geluid op 50 </a:t>
              </a:r>
              <a:r>
                <a:rPr lang="nl-NL" sz="1400" dirty="0" smtClean="0"/>
                <a:t>meter bij </a:t>
              </a:r>
              <a:r>
                <a:rPr lang="nl-NL" sz="1400" dirty="0"/>
                <a:t>windbelasting 10 </a:t>
              </a:r>
              <a:r>
                <a:rPr lang="nl-NL" sz="1400" dirty="0" smtClean="0"/>
                <a:t>m/sec?</a:t>
              </a:r>
              <a:endParaRPr lang="nl-NL" sz="14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32656" y="7433156"/>
              <a:ext cx="2796698" cy="392879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400" dirty="0" smtClean="0"/>
                <a:t>Vergunningsvrij met </a:t>
              </a:r>
              <a:r>
                <a:rPr lang="nl-NL" sz="1400" dirty="0"/>
                <a:t>meldingsplicht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880130" y="1115616"/>
              <a:ext cx="2501198" cy="307777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txBody>
            <a:bodyPr wrap="square" rtlCol="0" anchor="ctr" anchorCtr="1">
              <a:spAutoFit/>
            </a:bodyPr>
            <a:lstStyle/>
            <a:p>
              <a:r>
                <a:rPr lang="nl-NL" sz="1400" dirty="0" smtClean="0"/>
                <a:t>Normale vergunningsprocedure</a:t>
              </a:r>
              <a:endParaRPr lang="nl-NL" sz="14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880130" y="2083829"/>
              <a:ext cx="2501198" cy="307777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txBody>
            <a:bodyPr wrap="square" rtlCol="0" anchor="ctr" anchorCtr="1">
              <a:spAutoFit/>
            </a:bodyPr>
            <a:lstStyle/>
            <a:p>
              <a:r>
                <a:rPr lang="nl-NL" sz="1400" dirty="0" smtClean="0"/>
                <a:t>Normale vergunningsprocedure</a:t>
              </a:r>
              <a:endParaRPr lang="nl-NL" sz="14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880130" y="3001229"/>
              <a:ext cx="2501198" cy="307777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txBody>
            <a:bodyPr wrap="square" rtlCol="0" anchor="ctr" anchorCtr="1">
              <a:spAutoFit/>
            </a:bodyPr>
            <a:lstStyle/>
            <a:p>
              <a:r>
                <a:rPr lang="nl-NL" sz="1400" dirty="0" smtClean="0"/>
                <a:t>Normale vergunningsprocedure</a:t>
              </a:r>
              <a:endParaRPr lang="nl-NL" sz="14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880130" y="3832175"/>
              <a:ext cx="2501198" cy="307777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txBody>
            <a:bodyPr wrap="square" rtlCol="0" anchor="ctr" anchorCtr="1">
              <a:spAutoFit/>
            </a:bodyPr>
            <a:lstStyle/>
            <a:p>
              <a:r>
                <a:rPr lang="nl-NL" sz="1400" dirty="0" smtClean="0"/>
                <a:t>Normale vergunningsprocedure</a:t>
              </a:r>
              <a:endParaRPr lang="nl-NL" sz="14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779750" y="5004048"/>
              <a:ext cx="2666618" cy="66789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nl-NL" sz="1400" dirty="0"/>
                <a:t>Industriegebied </a:t>
              </a:r>
              <a:r>
                <a:rPr lang="nl-NL" sz="1400" dirty="0" smtClean="0"/>
                <a:t>belendende percelen </a:t>
              </a:r>
              <a:r>
                <a:rPr lang="nl-NL" sz="1400" dirty="0"/>
                <a:t>verder weg </a:t>
              </a:r>
              <a:r>
                <a:rPr lang="nl-NL" sz="1400" dirty="0" smtClean="0"/>
                <a:t>dan 5 </a:t>
              </a:r>
              <a:r>
                <a:rPr lang="nl-NL" sz="1400" dirty="0"/>
                <a:t>x hoogte installatie</a:t>
              </a:r>
              <a:r>
                <a:rPr lang="nl-NL" sz="1400" dirty="0" smtClean="0"/>
                <a:t>?</a:t>
              </a:r>
              <a:endParaRPr lang="nl-NL" sz="14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779749" y="6281028"/>
              <a:ext cx="2666619" cy="66789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nl-NL" sz="1400" dirty="0"/>
                <a:t>&lt; 10 </a:t>
              </a:r>
              <a:r>
                <a:rPr lang="nl-NL" sz="1400" dirty="0" err="1" smtClean="0"/>
                <a:t>Db</a:t>
              </a:r>
              <a:r>
                <a:rPr lang="nl-NL" sz="1400" dirty="0" smtClean="0"/>
                <a:t>(A) </a:t>
              </a:r>
              <a:r>
                <a:rPr lang="nl-NL" sz="1400" dirty="0"/>
                <a:t>geluid op 25 </a:t>
              </a:r>
              <a:r>
                <a:rPr lang="nl-NL" sz="1400" dirty="0" smtClean="0"/>
                <a:t>meter bij </a:t>
              </a:r>
              <a:r>
                <a:rPr lang="nl-NL" sz="1400" dirty="0"/>
                <a:t>windbelasting 10 </a:t>
              </a:r>
              <a:r>
                <a:rPr lang="nl-NL" sz="1400" dirty="0" smtClean="0"/>
                <a:t>m/sec?</a:t>
              </a:r>
              <a:endParaRPr lang="nl-NL" sz="1400" dirty="0"/>
            </a:p>
          </p:txBody>
        </p:sp>
        <p:cxnSp>
          <p:nvCxnSpPr>
            <p:cNvPr id="20" name="Straight Arrow Connector 19"/>
            <p:cNvCxnSpPr>
              <a:stCxn id="7" idx="2"/>
            </p:cNvCxnSpPr>
            <p:nvPr/>
          </p:nvCxnSpPr>
          <p:spPr>
            <a:xfrm>
              <a:off x="1736813" y="1413520"/>
              <a:ext cx="0" cy="710209"/>
            </a:xfrm>
            <a:prstGeom prst="straightConnector1">
              <a:avLst/>
            </a:prstGeom>
            <a:ln w="50800">
              <a:solidFill>
                <a:schemeClr val="accent1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endCxn id="9" idx="0"/>
            </p:cNvCxnSpPr>
            <p:nvPr/>
          </p:nvCxnSpPr>
          <p:spPr>
            <a:xfrm>
              <a:off x="1736812" y="2411760"/>
              <a:ext cx="1" cy="589469"/>
            </a:xfrm>
            <a:prstGeom prst="straightConnector1">
              <a:avLst/>
            </a:prstGeom>
            <a:ln w="50800">
              <a:solidFill>
                <a:schemeClr val="accent1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9" idx="2"/>
              <a:endCxn id="10" idx="0"/>
            </p:cNvCxnSpPr>
            <p:nvPr/>
          </p:nvCxnSpPr>
          <p:spPr>
            <a:xfrm flipH="1">
              <a:off x="1736813" y="3309006"/>
              <a:ext cx="1" cy="533042"/>
            </a:xfrm>
            <a:prstGeom prst="straightConnector1">
              <a:avLst/>
            </a:prstGeom>
            <a:ln w="50800">
              <a:solidFill>
                <a:schemeClr val="accent1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10" idx="2"/>
              <a:endCxn id="11" idx="0"/>
            </p:cNvCxnSpPr>
            <p:nvPr/>
          </p:nvCxnSpPr>
          <p:spPr>
            <a:xfrm flipH="1">
              <a:off x="1736812" y="4130079"/>
              <a:ext cx="1" cy="838353"/>
            </a:xfrm>
            <a:prstGeom prst="straightConnector1">
              <a:avLst/>
            </a:prstGeom>
            <a:ln w="50800">
              <a:solidFill>
                <a:schemeClr val="accent1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1736812" y="5707096"/>
              <a:ext cx="0" cy="573932"/>
            </a:xfrm>
            <a:prstGeom prst="straightConnector1">
              <a:avLst/>
            </a:prstGeom>
            <a:ln w="50800">
              <a:solidFill>
                <a:schemeClr val="accent1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1736812" y="6804248"/>
              <a:ext cx="0" cy="628908"/>
            </a:xfrm>
            <a:prstGeom prst="straightConnector1">
              <a:avLst/>
            </a:prstGeom>
            <a:ln w="50800">
              <a:solidFill>
                <a:schemeClr val="accent1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7" idx="3"/>
              <a:endCxn id="14" idx="1"/>
            </p:cNvCxnSpPr>
            <p:nvPr/>
          </p:nvCxnSpPr>
          <p:spPr>
            <a:xfrm>
              <a:off x="3140968" y="1269505"/>
              <a:ext cx="739162" cy="0"/>
            </a:xfrm>
            <a:prstGeom prst="straightConnector1">
              <a:avLst/>
            </a:prstGeom>
            <a:ln w="50800">
              <a:solidFill>
                <a:schemeClr val="accent1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8" idx="3"/>
              <a:endCxn id="15" idx="1"/>
            </p:cNvCxnSpPr>
            <p:nvPr/>
          </p:nvCxnSpPr>
          <p:spPr>
            <a:xfrm>
              <a:off x="3140968" y="2237718"/>
              <a:ext cx="739162" cy="0"/>
            </a:xfrm>
            <a:prstGeom prst="straightConnector1">
              <a:avLst/>
            </a:prstGeom>
            <a:ln w="50800">
              <a:solidFill>
                <a:schemeClr val="accent1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9" idx="3"/>
              <a:endCxn id="16" idx="1"/>
            </p:cNvCxnSpPr>
            <p:nvPr/>
          </p:nvCxnSpPr>
          <p:spPr>
            <a:xfrm>
              <a:off x="3130688" y="3155118"/>
              <a:ext cx="749442" cy="0"/>
            </a:xfrm>
            <a:prstGeom prst="straightConnector1">
              <a:avLst/>
            </a:prstGeom>
            <a:ln w="50800">
              <a:solidFill>
                <a:schemeClr val="accent1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10" idx="3"/>
              <a:endCxn id="17" idx="1"/>
            </p:cNvCxnSpPr>
            <p:nvPr/>
          </p:nvCxnSpPr>
          <p:spPr>
            <a:xfrm>
              <a:off x="3140968" y="3986064"/>
              <a:ext cx="739162" cy="0"/>
            </a:xfrm>
            <a:prstGeom prst="straightConnector1">
              <a:avLst/>
            </a:prstGeom>
            <a:ln w="50800">
              <a:solidFill>
                <a:schemeClr val="accent1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hape 29"/>
            <p:cNvCxnSpPr>
              <a:endCxn id="18" idx="0"/>
            </p:cNvCxnSpPr>
            <p:nvPr/>
          </p:nvCxnSpPr>
          <p:spPr>
            <a:xfrm>
              <a:off x="1772816" y="4499992"/>
              <a:ext cx="3340243" cy="504056"/>
            </a:xfrm>
            <a:prstGeom prst="bentConnector2">
              <a:avLst/>
            </a:prstGeom>
            <a:ln w="50800">
              <a:solidFill>
                <a:schemeClr val="accent1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18" idx="2"/>
            </p:cNvCxnSpPr>
            <p:nvPr/>
          </p:nvCxnSpPr>
          <p:spPr>
            <a:xfrm>
              <a:off x="5113059" y="5671941"/>
              <a:ext cx="17670" cy="609087"/>
            </a:xfrm>
            <a:prstGeom prst="straightConnector1">
              <a:avLst/>
            </a:prstGeom>
            <a:ln w="50800">
              <a:solidFill>
                <a:schemeClr val="accent1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19" idx="2"/>
            </p:cNvCxnSpPr>
            <p:nvPr/>
          </p:nvCxnSpPr>
          <p:spPr>
            <a:xfrm>
              <a:off x="5113058" y="6948921"/>
              <a:ext cx="30902" cy="484236"/>
            </a:xfrm>
            <a:prstGeom prst="straightConnector1">
              <a:avLst/>
            </a:prstGeom>
            <a:ln w="50800">
              <a:solidFill>
                <a:schemeClr val="accent1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3779749" y="7433156"/>
              <a:ext cx="2666619" cy="392879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400" dirty="0" smtClean="0"/>
                <a:t>Vergunningsvrij met </a:t>
              </a:r>
              <a:r>
                <a:rPr lang="nl-NL" sz="1400" dirty="0"/>
                <a:t>meldingsplicht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340768" y="1538372"/>
              <a:ext cx="3874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i="1" dirty="0" smtClean="0"/>
                <a:t>JA</a:t>
              </a:r>
              <a:endParaRPr lang="nl-NL" i="1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212976" y="890300"/>
              <a:ext cx="5581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i="1" dirty="0" smtClean="0"/>
                <a:t>NEE</a:t>
              </a:r>
              <a:endParaRPr lang="nl-NL" i="1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212976" y="1826404"/>
              <a:ext cx="5581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i="1" dirty="0" smtClean="0"/>
                <a:t>NEE</a:t>
              </a:r>
              <a:endParaRPr lang="nl-NL" i="1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230874" y="2690500"/>
              <a:ext cx="5581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i="1" dirty="0" smtClean="0"/>
                <a:t>NEE</a:t>
              </a:r>
              <a:endParaRPr lang="nl-NL" i="1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212976" y="3626604"/>
              <a:ext cx="5581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i="1" dirty="0" smtClean="0"/>
                <a:t>NEE</a:t>
              </a:r>
              <a:endParaRPr lang="nl-NL" i="1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340768" y="2546484"/>
              <a:ext cx="3874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i="1" dirty="0" smtClean="0"/>
                <a:t>JA</a:t>
              </a:r>
              <a:endParaRPr lang="nl-NL" i="1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340768" y="3410580"/>
              <a:ext cx="3874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i="1" dirty="0" smtClean="0"/>
                <a:t>JA</a:t>
              </a:r>
              <a:endParaRPr lang="nl-NL" i="1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340768" y="4346684"/>
              <a:ext cx="3874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i="1" dirty="0" smtClean="0"/>
                <a:t>JA</a:t>
              </a:r>
              <a:endParaRPr lang="nl-NL" i="1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340768" y="5786844"/>
              <a:ext cx="3874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i="1" dirty="0" smtClean="0"/>
                <a:t>JA</a:t>
              </a:r>
              <a:endParaRPr lang="nl-NL" i="1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340768" y="6938972"/>
              <a:ext cx="3874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i="1" dirty="0" smtClean="0"/>
                <a:t>JA</a:t>
              </a:r>
              <a:endParaRPr lang="nl-NL" i="1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697706" y="4562708"/>
              <a:ext cx="3874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i="1" dirty="0" smtClean="0"/>
                <a:t>JA</a:t>
              </a:r>
              <a:endParaRPr lang="nl-NL" i="1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725144" y="5786844"/>
              <a:ext cx="3874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i="1" dirty="0" smtClean="0"/>
                <a:t>JA</a:t>
              </a:r>
              <a:endParaRPr lang="nl-NL" i="1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725144" y="6938972"/>
              <a:ext cx="3874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i="1" dirty="0" smtClean="0"/>
                <a:t>JA</a:t>
              </a:r>
              <a:endParaRPr lang="nl-NL" i="1" dirty="0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0"/>
            <a:ext cx="9144000" cy="620713"/>
          </a:xfrm>
          <a:prstGeom prst="rect">
            <a:avLst/>
          </a:prstGeom>
          <a:solidFill>
            <a:srgbClr val="5D84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2800" b="1" dirty="0" smtClean="0">
                <a:solidFill>
                  <a:schemeClr val="bg1"/>
                </a:solidFill>
              </a:rPr>
              <a:t>Verschillende definities voor mini windturbines </a:t>
            </a:r>
            <a:endParaRPr lang="nl-NL" sz="2800" b="1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6FCE09B-433A-44C5-827A-C4949D3CC6CA}" type="slidenum">
              <a:rPr lang="en-US"/>
              <a:pPr/>
              <a:t>2</a:t>
            </a:fld>
            <a:endParaRPr lang="en-US"/>
          </a:p>
        </p:txBody>
      </p:sp>
      <p:sp>
        <p:nvSpPr>
          <p:cNvPr id="5" name="Date Placeholder 3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r>
              <a:rPr lang="en-US" sz="1200" dirty="0" smtClean="0">
                <a:solidFill>
                  <a:srgbClr val="898989"/>
                </a:solidFill>
              </a:rPr>
              <a:t>17 </a:t>
            </a:r>
            <a:r>
              <a:rPr lang="en-US" sz="1200" dirty="0" err="1" smtClean="0">
                <a:solidFill>
                  <a:srgbClr val="898989"/>
                </a:solidFill>
              </a:rPr>
              <a:t>april</a:t>
            </a:r>
            <a:r>
              <a:rPr lang="en-US" sz="1200" dirty="0" smtClean="0">
                <a:solidFill>
                  <a:srgbClr val="898989"/>
                </a:solidFill>
              </a:rPr>
              <a:t> 2014</a:t>
            </a:r>
            <a:endParaRPr lang="en-US" altLang="en-US" sz="1200" dirty="0">
              <a:solidFill>
                <a:srgbClr val="898989"/>
              </a:solidFill>
            </a:endParaRPr>
          </a:p>
        </p:txBody>
      </p:sp>
      <p:sp>
        <p:nvSpPr>
          <p:cNvPr id="6" name="Footer Placeholder 4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>
              <a:defRPr/>
            </a:pPr>
            <a:r>
              <a:rPr lang="nl-NL" altLang="en-US" sz="1200" dirty="0" err="1" smtClean="0">
                <a:solidFill>
                  <a:schemeClr val="tx1">
                    <a:tint val="75000"/>
                  </a:schemeClr>
                </a:solidFill>
                <a:latin typeface="Arial" charset="0"/>
              </a:rPr>
              <a:t>Jadranka</a:t>
            </a:r>
            <a:r>
              <a:rPr lang="nl-NL" altLang="en-US" sz="1200" dirty="0" smtClean="0">
                <a:solidFill>
                  <a:schemeClr val="tx1">
                    <a:tint val="75000"/>
                  </a:schemeClr>
                </a:solidFill>
                <a:latin typeface="Arial" charset="0"/>
              </a:rPr>
              <a:t> Cace, </a:t>
            </a:r>
            <a:r>
              <a:rPr lang="nl-NL" altLang="en-US" sz="1200" dirty="0" err="1" smtClean="0">
                <a:solidFill>
                  <a:schemeClr val="tx1">
                    <a:tint val="75000"/>
                  </a:schemeClr>
                </a:solidFill>
                <a:latin typeface="Arial" charset="0"/>
              </a:rPr>
              <a:t>RenCom</a:t>
            </a:r>
            <a:endParaRPr lang="nl-NL" altLang="en-US" sz="1200" dirty="0">
              <a:solidFill>
                <a:schemeClr val="tx1">
                  <a:tint val="75000"/>
                </a:schemeClr>
              </a:solidFill>
              <a:latin typeface="Arial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944785" y="1772816"/>
          <a:ext cx="3555207" cy="2836556"/>
        </p:xfrm>
        <a:graphic>
          <a:graphicData uri="http://schemas.openxmlformats.org/drawingml/2006/table">
            <a:tbl>
              <a:tblPr/>
              <a:tblGrid>
                <a:gridCol w="1299365"/>
                <a:gridCol w="902337"/>
                <a:gridCol w="1353505"/>
              </a:tblGrid>
              <a:tr h="313988">
                <a:tc>
                  <a:txBody>
                    <a:bodyPr/>
                    <a:lstStyle/>
                    <a:p>
                      <a:pPr algn="l" fontAlgn="b"/>
                      <a:r>
                        <a:rPr lang="nl-NL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IEC</a:t>
                      </a:r>
                    </a:p>
                  </a:txBody>
                  <a:tcPr marL="8709" marR="8709" marT="87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&lt; 50 kW</a:t>
                      </a:r>
                    </a:p>
                  </a:txBody>
                  <a:tcPr marL="8709" marR="8709" marT="87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klein</a:t>
                      </a:r>
                    </a:p>
                  </a:txBody>
                  <a:tcPr marL="8709" marR="8709" marT="87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57902">
                <a:tc>
                  <a:txBody>
                    <a:bodyPr/>
                    <a:lstStyle/>
                    <a:p>
                      <a:pPr algn="l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709" marR="8709" marT="87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&lt; 200 m</a:t>
                      </a:r>
                      <a:r>
                        <a:rPr lang="nl-NL" sz="1600" b="1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nl-NL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09" marR="8709" marT="87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709" marR="8709" marT="87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988">
                <a:tc>
                  <a:txBody>
                    <a:bodyPr/>
                    <a:lstStyle/>
                    <a:p>
                      <a:pPr algn="l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Canada</a:t>
                      </a:r>
                    </a:p>
                  </a:txBody>
                  <a:tcPr marL="8709" marR="8709" marT="87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0,3 - 1 kW</a:t>
                      </a:r>
                    </a:p>
                  </a:txBody>
                  <a:tcPr marL="8709" marR="8709" marT="87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mini</a:t>
                      </a:r>
                    </a:p>
                  </a:txBody>
                  <a:tcPr marL="8709" marR="8709" marT="87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3988">
                <a:tc>
                  <a:txBody>
                    <a:bodyPr/>
                    <a:lstStyle/>
                    <a:p>
                      <a:pPr algn="l" fontAlgn="b"/>
                      <a:r>
                        <a:rPr lang="nl-NL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709" marR="8709" marT="87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1 - 30 kW</a:t>
                      </a:r>
                    </a:p>
                  </a:txBody>
                  <a:tcPr marL="8709" marR="8709" marT="87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klein</a:t>
                      </a:r>
                    </a:p>
                  </a:txBody>
                  <a:tcPr marL="8709" marR="8709" marT="87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988">
                <a:tc>
                  <a:txBody>
                    <a:bodyPr/>
                    <a:lstStyle/>
                    <a:p>
                      <a:pPr algn="l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China</a:t>
                      </a:r>
                    </a:p>
                  </a:txBody>
                  <a:tcPr marL="8709" marR="8709" marT="87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&lt; 100 kW</a:t>
                      </a:r>
                    </a:p>
                  </a:txBody>
                  <a:tcPr marL="8709" marR="8709" marT="87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klein</a:t>
                      </a:r>
                    </a:p>
                  </a:txBody>
                  <a:tcPr marL="8709" marR="8709" marT="87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988">
                <a:tc>
                  <a:txBody>
                    <a:bodyPr/>
                    <a:lstStyle/>
                    <a:p>
                      <a:pPr algn="l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Duitsland</a:t>
                      </a:r>
                    </a:p>
                  </a:txBody>
                  <a:tcPr marL="8709" marR="8709" marT="87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&lt; 75 kW</a:t>
                      </a:r>
                    </a:p>
                  </a:txBody>
                  <a:tcPr marL="8709" marR="8709" marT="87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klein</a:t>
                      </a:r>
                    </a:p>
                  </a:txBody>
                  <a:tcPr marL="8709" marR="8709" marT="87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726">
                <a:tc>
                  <a:txBody>
                    <a:bodyPr/>
                    <a:lstStyle/>
                    <a:p>
                      <a:pPr algn="l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VK</a:t>
                      </a:r>
                    </a:p>
                  </a:txBody>
                  <a:tcPr marL="8709" marR="8709" marT="87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&lt; 50 kW</a:t>
                      </a:r>
                    </a:p>
                  </a:txBody>
                  <a:tcPr marL="8709" marR="8709" marT="87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subsidie micro-opwekkers</a:t>
                      </a:r>
                    </a:p>
                  </a:txBody>
                  <a:tcPr marL="8709" marR="8709" marT="87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988">
                <a:tc>
                  <a:txBody>
                    <a:bodyPr/>
                    <a:lstStyle/>
                    <a:p>
                      <a:pPr algn="l" fontAlgn="b"/>
                      <a:r>
                        <a:rPr lang="nl-NL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VS</a:t>
                      </a:r>
                    </a:p>
                  </a:txBody>
                  <a:tcPr marL="8709" marR="8709" marT="87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&lt; 100</a:t>
                      </a:r>
                    </a:p>
                  </a:txBody>
                  <a:tcPr marL="8709" marR="8709" marT="87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klein</a:t>
                      </a:r>
                    </a:p>
                  </a:txBody>
                  <a:tcPr marL="8709" marR="8709" marT="87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1763688" y="4998250"/>
            <a:ext cx="5400600" cy="9510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nl-NL" b="1" dirty="0" smtClean="0"/>
              <a:t>NWEA definitie (Nederlandse Wind Energie Associatie)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nl-NL" b="1" dirty="0" smtClean="0"/>
              <a:t>Miniwindturbines voor gebouwde omgeving: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nl-NL" b="1" dirty="0" smtClean="0"/>
              <a:t>Nominaal vermogen ≤ 6 kW bij 12 m/s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71600" y="1495817"/>
            <a:ext cx="13426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/>
              <a:t>Bron: WWEA 2013</a:t>
            </a:r>
            <a:endParaRPr lang="nl-NL" sz="1200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pic>
        <p:nvPicPr>
          <p:cNvPr id="23555" name="Picture 3" descr="Raum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732240" y="1844824"/>
            <a:ext cx="1828800" cy="2730500"/>
          </a:xfrm>
          <a:prstGeom prst="rect">
            <a:avLst/>
          </a:prstGeom>
          <a:noFill/>
        </p:spPr>
      </p:pic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pic>
        <p:nvPicPr>
          <p:cNvPr id="23557" name="Picture 5" descr="Bradford DSCF004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4008" y="1844824"/>
            <a:ext cx="1933575" cy="2752725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/>
        </p:nvSpPr>
        <p:spPr>
          <a:xfrm>
            <a:off x="5220072" y="1556792"/>
            <a:ext cx="7769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err="1" smtClean="0"/>
              <a:t>Ropatec</a:t>
            </a:r>
            <a:endParaRPr lang="nl-NL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7308304" y="1556792"/>
            <a:ext cx="6655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err="1" smtClean="0"/>
              <a:t>Raum</a:t>
            </a:r>
            <a:endParaRPr lang="nl-NL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0" y="0"/>
            <a:ext cx="9144000" cy="620713"/>
          </a:xfrm>
          <a:prstGeom prst="rect">
            <a:avLst/>
          </a:prstGeom>
          <a:solidFill>
            <a:srgbClr val="5D84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2800" b="1" dirty="0" smtClean="0">
                <a:solidFill>
                  <a:schemeClr val="bg1"/>
                </a:solidFill>
              </a:rPr>
              <a:t>Mini winturbines wereldwijd</a:t>
            </a:r>
            <a:endParaRPr lang="nl-NL" sz="2800" b="1" dirty="0">
              <a:solidFill>
                <a:schemeClr val="bg1"/>
              </a:solidFill>
            </a:endParaRP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6FCE09B-433A-44C5-827A-C4949D3CC6CA}" type="slidenum">
              <a:rPr lang="en-US"/>
              <a:pPr/>
              <a:t>3</a:t>
            </a:fld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r>
              <a:rPr lang="en-US" sz="1200" dirty="0" smtClean="0">
                <a:solidFill>
                  <a:srgbClr val="898989"/>
                </a:solidFill>
              </a:rPr>
              <a:t>17 </a:t>
            </a:r>
            <a:r>
              <a:rPr lang="en-US" sz="1200" dirty="0" err="1" smtClean="0">
                <a:solidFill>
                  <a:srgbClr val="898989"/>
                </a:solidFill>
              </a:rPr>
              <a:t>april</a:t>
            </a:r>
            <a:r>
              <a:rPr lang="en-US" sz="1200" dirty="0" smtClean="0">
                <a:solidFill>
                  <a:srgbClr val="898989"/>
                </a:solidFill>
              </a:rPr>
              <a:t> 2014</a:t>
            </a:r>
            <a:endParaRPr lang="en-US" altLang="en-US" sz="1200" dirty="0">
              <a:solidFill>
                <a:srgbClr val="898989"/>
              </a:solidFill>
            </a:endParaRPr>
          </a:p>
        </p:txBody>
      </p:sp>
      <p:sp>
        <p:nvSpPr>
          <p:cNvPr id="5" name="Footer Placeholder 4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>
              <a:defRPr/>
            </a:pPr>
            <a:r>
              <a:rPr lang="nl-NL" altLang="en-US" sz="1200" dirty="0" err="1" smtClean="0">
                <a:solidFill>
                  <a:schemeClr val="tx1">
                    <a:tint val="75000"/>
                  </a:schemeClr>
                </a:solidFill>
                <a:latin typeface="Arial" charset="0"/>
              </a:rPr>
              <a:t>Jadranka</a:t>
            </a:r>
            <a:r>
              <a:rPr lang="nl-NL" altLang="en-US" sz="1200" dirty="0" smtClean="0">
                <a:solidFill>
                  <a:schemeClr val="tx1">
                    <a:tint val="75000"/>
                  </a:schemeClr>
                </a:solidFill>
                <a:latin typeface="Arial" charset="0"/>
              </a:rPr>
              <a:t> Cace, </a:t>
            </a:r>
            <a:r>
              <a:rPr lang="nl-NL" altLang="en-US" sz="1200" dirty="0" err="1" smtClean="0">
                <a:solidFill>
                  <a:schemeClr val="tx1">
                    <a:tint val="75000"/>
                  </a:schemeClr>
                </a:solidFill>
                <a:latin typeface="Arial" charset="0"/>
              </a:rPr>
              <a:t>RenCom</a:t>
            </a:r>
            <a:endParaRPr lang="nl-NL" altLang="en-US" sz="1200" dirty="0">
              <a:solidFill>
                <a:schemeClr val="tx1">
                  <a:tint val="75000"/>
                </a:schemeClr>
              </a:solidFill>
              <a:latin typeface="Arial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71599" y="1196754"/>
          <a:ext cx="3312369" cy="4680518"/>
        </p:xfrm>
        <a:graphic>
          <a:graphicData uri="http://schemas.openxmlformats.org/drawingml/2006/table">
            <a:tbl>
              <a:tblPr/>
              <a:tblGrid>
                <a:gridCol w="1270783"/>
                <a:gridCol w="1020793"/>
                <a:gridCol w="1020793"/>
              </a:tblGrid>
              <a:tr h="293063">
                <a:tc>
                  <a:txBody>
                    <a:bodyPr/>
                    <a:lstStyle/>
                    <a:p>
                      <a:pPr algn="l" fontAlgn="b"/>
                      <a:r>
                        <a:rPr lang="nl-NL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Aantal 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Geplaatst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3063">
                <a:tc>
                  <a:txBody>
                    <a:bodyPr/>
                    <a:lstStyle/>
                    <a:p>
                      <a:pPr algn="l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Land 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turbines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kW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063">
                <a:tc>
                  <a:txBody>
                    <a:bodyPr/>
                    <a:lstStyle/>
                    <a:p>
                      <a:pPr algn="l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China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500.000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225.000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063">
                <a:tc>
                  <a:txBody>
                    <a:bodyPr/>
                    <a:lstStyle/>
                    <a:p>
                      <a:pPr algn="l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VS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151.300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198.000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063">
                <a:tc>
                  <a:txBody>
                    <a:bodyPr/>
                    <a:lstStyle/>
                    <a:p>
                      <a:pPr algn="l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VK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19.854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64.890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063">
                <a:tc>
                  <a:txBody>
                    <a:bodyPr/>
                    <a:lstStyle/>
                    <a:p>
                      <a:pPr algn="l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Canada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11.000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12.600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063">
                <a:tc>
                  <a:txBody>
                    <a:bodyPr/>
                    <a:lstStyle/>
                    <a:p>
                      <a:pPr algn="l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Duitsland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10.000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15.000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063">
                <a:tc>
                  <a:txBody>
                    <a:bodyPr/>
                    <a:lstStyle/>
                    <a:p>
                      <a:pPr algn="l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Japan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9.500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4.258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063">
                <a:tc>
                  <a:txBody>
                    <a:bodyPr/>
                    <a:lstStyle/>
                    <a:p>
                      <a:pPr algn="l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Argentinië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8.500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5.000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063">
                <a:tc>
                  <a:txBody>
                    <a:bodyPr/>
                    <a:lstStyle/>
                    <a:p>
                      <a:pPr algn="l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Spanje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7.020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7.020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063">
                <a:tc>
                  <a:txBody>
                    <a:bodyPr/>
                    <a:lstStyle/>
                    <a:p>
                      <a:pPr algn="l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Polen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3.200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8.200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063">
                <a:tc>
                  <a:txBody>
                    <a:bodyPr/>
                    <a:lstStyle/>
                    <a:p>
                      <a:pPr algn="l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Zweden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1.700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1.700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063">
                <a:tc>
                  <a:txBody>
                    <a:bodyPr/>
                    <a:lstStyle/>
                    <a:p>
                      <a:pPr algn="l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Z. Korea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1.700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2.000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063">
                <a:tc>
                  <a:txBody>
                    <a:bodyPr/>
                    <a:lstStyle/>
                    <a:p>
                      <a:pPr algn="l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Oekraïne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1.676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14.700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063">
                <a:tc>
                  <a:txBody>
                    <a:bodyPr/>
                    <a:lstStyle/>
                    <a:p>
                      <a:pPr algn="l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Ierland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1.500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2.560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573">
                <a:tc>
                  <a:txBody>
                    <a:bodyPr/>
                    <a:lstStyle/>
                    <a:p>
                      <a:pPr algn="l" fontAlgn="b"/>
                      <a:r>
                        <a:rPr lang="nl-NL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Australië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490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700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99592" y="908721"/>
            <a:ext cx="13426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/>
              <a:t>Bron: WWEA 2013</a:t>
            </a:r>
            <a:endParaRPr lang="nl-NL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5004048" y="2492896"/>
            <a:ext cx="3384376" cy="14773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b="1" dirty="0" smtClean="0"/>
              <a:t>In april 2014 staan er 350 mini windturbines van 171 fabrikanten geregistreerd op:</a:t>
            </a:r>
          </a:p>
          <a:p>
            <a:r>
              <a:rPr lang="en-US" b="1" u="sng" dirty="0" smtClean="0">
                <a:hlinkClick r:id="rId2"/>
              </a:rPr>
              <a:t>http</a:t>
            </a:r>
            <a:r>
              <a:rPr lang="en-US" b="1" u="sng" dirty="0">
                <a:hlinkClick r:id="rId2"/>
              </a:rPr>
              <a:t>://www.allsmallwindturbines.com/index.php?sort=&amp;page=3</a:t>
            </a:r>
            <a:endParaRPr lang="nl-NL" dirty="0"/>
          </a:p>
        </p:txBody>
      </p:sp>
      <p:sp>
        <p:nvSpPr>
          <p:cNvPr id="9" name="TextBox 8"/>
          <p:cNvSpPr txBox="1"/>
          <p:nvPr/>
        </p:nvSpPr>
        <p:spPr>
          <a:xfrm>
            <a:off x="971600" y="5877272"/>
            <a:ext cx="3312368" cy="33855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1600" b="1" dirty="0" smtClean="0"/>
              <a:t>Nederland???</a:t>
            </a:r>
            <a:endParaRPr lang="nl-NL" sz="1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 descr="Gemiddelde Maandelijkse Windsnelheid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8073" y="1700808"/>
            <a:ext cx="3888431" cy="194421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48072" y="3939479"/>
            <a:ext cx="3888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dirty="0" smtClean="0">
                <a:cs typeface="Arial" pitchFamily="34" charset="0"/>
              </a:rPr>
              <a:t>Gemiddelde maandelijkse windsnelheid op het </a:t>
            </a:r>
            <a:r>
              <a:rPr lang="nl-NL" sz="1600" b="1" dirty="0" smtClean="0"/>
              <a:t>Greenbridge wetenschapspark, Oostende</a:t>
            </a:r>
            <a:endParaRPr lang="nl-NL" sz="1600" b="1" dirty="0"/>
          </a:p>
        </p:txBody>
      </p:sp>
      <p:sp>
        <p:nvSpPr>
          <p:cNvPr id="6" name="Rectangle 5"/>
          <p:cNvSpPr/>
          <p:nvPr/>
        </p:nvSpPr>
        <p:spPr>
          <a:xfrm>
            <a:off x="648072" y="4968461"/>
            <a:ext cx="39959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600" u="sng" dirty="0">
                <a:hlinkClick r:id="rId3"/>
              </a:rPr>
              <a:t>http://tools.power-link.be/monitoring</a:t>
            </a:r>
            <a:r>
              <a:rPr lang="nl-NL" sz="1600" u="sng" dirty="0" smtClean="0">
                <a:hlinkClick r:id="rId3"/>
              </a:rPr>
              <a:t>/</a:t>
            </a:r>
            <a:endParaRPr lang="nl-NL" sz="1600" dirty="0"/>
          </a:p>
          <a:p>
            <a:r>
              <a:rPr lang="nl-NL" sz="1600" u="sng" dirty="0">
                <a:hlinkClick r:id="rId4"/>
              </a:rPr>
              <a:t>http://www.swtfieldlab.ugent.be/turbines/</a:t>
            </a:r>
            <a:r>
              <a:rPr lang="nl-NL" sz="1600" dirty="0"/>
              <a:t> 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9144000" cy="620713"/>
          </a:xfrm>
          <a:prstGeom prst="rect">
            <a:avLst/>
          </a:prstGeom>
          <a:solidFill>
            <a:srgbClr val="5D84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2800" b="1" dirty="0" smtClean="0">
                <a:solidFill>
                  <a:schemeClr val="bg1"/>
                </a:solidFill>
              </a:rPr>
              <a:t>Windcondities vaak niet wat ze lijken</a:t>
            </a:r>
            <a:endParaRPr lang="nl-NL" sz="2800" b="1" dirty="0">
              <a:solidFill>
                <a:schemeClr val="bg1"/>
              </a:solidFill>
            </a:endParaRP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25208" y="6356350"/>
            <a:ext cx="2133600" cy="365125"/>
          </a:xfrm>
        </p:spPr>
        <p:txBody>
          <a:bodyPr/>
          <a:lstStyle/>
          <a:p>
            <a:fld id="{26FCE09B-433A-44C5-827A-C4949D3CC6CA}" type="slidenum">
              <a:rPr lang="en-US"/>
              <a:pPr/>
              <a:t>4</a:t>
            </a:fld>
            <a:endParaRPr lang="en-US"/>
          </a:p>
        </p:txBody>
      </p:sp>
      <p:sp>
        <p:nvSpPr>
          <p:cNvPr id="9" name="Date Placeholder 3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r>
              <a:rPr lang="en-US" sz="1200" dirty="0" smtClean="0">
                <a:solidFill>
                  <a:srgbClr val="898989"/>
                </a:solidFill>
              </a:rPr>
              <a:t>17 </a:t>
            </a:r>
            <a:r>
              <a:rPr lang="en-US" sz="1200" dirty="0" err="1" smtClean="0">
                <a:solidFill>
                  <a:srgbClr val="898989"/>
                </a:solidFill>
              </a:rPr>
              <a:t>april</a:t>
            </a:r>
            <a:r>
              <a:rPr lang="en-US" sz="1200" dirty="0" smtClean="0">
                <a:solidFill>
                  <a:srgbClr val="898989"/>
                </a:solidFill>
              </a:rPr>
              <a:t> 2014</a:t>
            </a:r>
            <a:endParaRPr lang="en-US" altLang="en-US" sz="1200" dirty="0">
              <a:solidFill>
                <a:srgbClr val="898989"/>
              </a:solidFill>
            </a:endParaRPr>
          </a:p>
        </p:txBody>
      </p:sp>
      <p:sp>
        <p:nvSpPr>
          <p:cNvPr id="10" name="Footer Placeholder 4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>
              <a:defRPr/>
            </a:pPr>
            <a:r>
              <a:rPr lang="nl-NL" altLang="en-US" sz="1200" dirty="0" err="1" smtClean="0">
                <a:solidFill>
                  <a:schemeClr val="tx1">
                    <a:tint val="75000"/>
                  </a:schemeClr>
                </a:solidFill>
                <a:latin typeface="Arial" charset="0"/>
              </a:rPr>
              <a:t>Jadranka</a:t>
            </a:r>
            <a:r>
              <a:rPr lang="nl-NL" altLang="en-US" sz="1200" dirty="0" smtClean="0">
                <a:solidFill>
                  <a:schemeClr val="tx1">
                    <a:tint val="75000"/>
                  </a:schemeClr>
                </a:solidFill>
                <a:latin typeface="Arial" charset="0"/>
              </a:rPr>
              <a:t> Cace, </a:t>
            </a:r>
            <a:r>
              <a:rPr lang="nl-NL" altLang="en-US" sz="1200" dirty="0" err="1" smtClean="0">
                <a:solidFill>
                  <a:schemeClr val="tx1">
                    <a:tint val="75000"/>
                  </a:schemeClr>
                </a:solidFill>
                <a:latin typeface="Arial" charset="0"/>
              </a:rPr>
              <a:t>RenCom</a:t>
            </a:r>
            <a:endParaRPr lang="nl-NL" altLang="en-US" sz="1200" dirty="0">
              <a:solidFill>
                <a:schemeClr val="tx1">
                  <a:tint val="75000"/>
                </a:schemeClr>
              </a:solidFill>
              <a:latin typeface="Arial" charset="0"/>
            </a:endParaRPr>
          </a:p>
        </p:txBody>
      </p:sp>
      <p:pic>
        <p:nvPicPr>
          <p:cNvPr id="15366" name="Picture 6" descr="Energieproductie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021796" y="3284984"/>
            <a:ext cx="3366628" cy="1683314"/>
          </a:xfrm>
          <a:prstGeom prst="rect">
            <a:avLst/>
          </a:prstGeom>
          <a:noFill/>
        </p:spPr>
      </p:pic>
      <p:pic>
        <p:nvPicPr>
          <p:cNvPr id="15365" name="Picture 5" descr="Energieproductie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021796" y="1484784"/>
            <a:ext cx="3366628" cy="1683314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5076056" y="5085184"/>
            <a:ext cx="33123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/>
              <a:t>Meetresultaten </a:t>
            </a:r>
            <a:r>
              <a:rPr lang="nl-NL" sz="1600" dirty="0" err="1" smtClean="0"/>
              <a:t>Power-link</a:t>
            </a:r>
            <a:r>
              <a:rPr lang="nl-NL" sz="1600" dirty="0" smtClean="0"/>
              <a:t> 16 april 2014: opbrengsten zonnepanelen en miniturbines</a:t>
            </a:r>
            <a:endParaRPr lang="nl-NL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0" y="0"/>
            <a:ext cx="9144000" cy="620713"/>
          </a:xfrm>
          <a:prstGeom prst="rect">
            <a:avLst/>
          </a:prstGeom>
          <a:solidFill>
            <a:srgbClr val="5D84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2800" b="1" dirty="0" smtClean="0">
                <a:solidFill>
                  <a:schemeClr val="bg1"/>
                </a:solidFill>
                <a:latin typeface="+mn-lt"/>
              </a:rPr>
              <a:t>Conclusies veldtest Greenbridge </a:t>
            </a:r>
            <a:r>
              <a:rPr lang="nl-NL" sz="2800" b="1" dirty="0" smtClean="0">
                <a:solidFill>
                  <a:schemeClr val="bg1"/>
                </a:solidFill>
                <a:latin typeface="+mn-lt"/>
              </a:rPr>
              <a:t>(1)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6FCE09B-433A-44C5-827A-C4949D3CC6CA}" type="slidenum">
              <a:rPr lang="en-US"/>
              <a:pPr/>
              <a:t>5</a:t>
            </a:fld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r>
              <a:rPr lang="en-US" sz="1200" dirty="0" smtClean="0">
                <a:solidFill>
                  <a:srgbClr val="898989"/>
                </a:solidFill>
              </a:rPr>
              <a:t>17 </a:t>
            </a:r>
            <a:r>
              <a:rPr lang="en-US" sz="1200" dirty="0" err="1" smtClean="0">
                <a:solidFill>
                  <a:srgbClr val="898989"/>
                </a:solidFill>
              </a:rPr>
              <a:t>april</a:t>
            </a:r>
            <a:r>
              <a:rPr lang="en-US" sz="1200" dirty="0" smtClean="0">
                <a:solidFill>
                  <a:srgbClr val="898989"/>
                </a:solidFill>
              </a:rPr>
              <a:t> 2014</a:t>
            </a:r>
            <a:endParaRPr lang="en-US" altLang="en-US" sz="1200" dirty="0">
              <a:solidFill>
                <a:srgbClr val="898989"/>
              </a:solidFill>
            </a:endParaRPr>
          </a:p>
        </p:txBody>
      </p:sp>
      <p:sp>
        <p:nvSpPr>
          <p:cNvPr id="5" name="Footer Placeholder 4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>
              <a:defRPr/>
            </a:pPr>
            <a:r>
              <a:rPr lang="nl-NL" altLang="en-US" sz="1200" dirty="0" err="1" smtClean="0">
                <a:solidFill>
                  <a:schemeClr val="tx1">
                    <a:tint val="75000"/>
                  </a:schemeClr>
                </a:solidFill>
                <a:latin typeface="Arial" charset="0"/>
              </a:rPr>
              <a:t>Jadranka</a:t>
            </a:r>
            <a:r>
              <a:rPr lang="nl-NL" altLang="en-US" sz="1200" dirty="0" smtClean="0">
                <a:solidFill>
                  <a:schemeClr val="tx1">
                    <a:tint val="75000"/>
                  </a:schemeClr>
                </a:solidFill>
                <a:latin typeface="Arial" charset="0"/>
              </a:rPr>
              <a:t> Cace, </a:t>
            </a:r>
            <a:r>
              <a:rPr lang="nl-NL" altLang="en-US" sz="1200" dirty="0" err="1" smtClean="0">
                <a:solidFill>
                  <a:schemeClr val="tx1">
                    <a:tint val="75000"/>
                  </a:schemeClr>
                </a:solidFill>
                <a:latin typeface="Arial" charset="0"/>
              </a:rPr>
              <a:t>RenCom</a:t>
            </a:r>
            <a:endParaRPr lang="nl-NL" altLang="en-US" sz="1200" dirty="0">
              <a:solidFill>
                <a:schemeClr val="tx1">
                  <a:tint val="75000"/>
                </a:schemeClr>
              </a:solidFill>
              <a:latin typeface="Arial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394176" y="3172202"/>
          <a:ext cx="1986136" cy="2273022"/>
        </p:xfrm>
        <a:graphic>
          <a:graphicData uri="http://schemas.openxmlformats.org/drawingml/2006/table">
            <a:tbl>
              <a:tblPr/>
              <a:tblGrid>
                <a:gridCol w="1260340"/>
                <a:gridCol w="725796"/>
              </a:tblGrid>
              <a:tr h="378837">
                <a:tc>
                  <a:txBody>
                    <a:bodyPr/>
                    <a:lstStyle/>
                    <a:p>
                      <a:pPr algn="l" fontAlgn="b"/>
                      <a:r>
                        <a:rPr lang="nl-NL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Plaats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TVT [</a:t>
                      </a:r>
                      <a:r>
                        <a:rPr lang="nl-NL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jr</a:t>
                      </a:r>
                      <a:r>
                        <a:rPr lang="nl-NL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]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837">
                <a:tc>
                  <a:txBody>
                    <a:bodyPr/>
                    <a:lstStyle/>
                    <a:p>
                      <a:pPr algn="l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Zeebrugge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837">
                <a:tc>
                  <a:txBody>
                    <a:bodyPr/>
                    <a:lstStyle/>
                    <a:p>
                      <a:pPr algn="l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Middelkerke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837">
                <a:tc>
                  <a:txBody>
                    <a:bodyPr/>
                    <a:lstStyle/>
                    <a:p>
                      <a:pPr algn="l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Kleine-Brogel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837">
                <a:tc>
                  <a:txBody>
                    <a:bodyPr/>
                    <a:lstStyle/>
                    <a:p>
                      <a:pPr algn="l" fontAlgn="b"/>
                      <a:r>
                        <a:rPr lang="nl-NL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Diepenbeek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837">
                <a:tc>
                  <a:txBody>
                    <a:bodyPr/>
                    <a:lstStyle/>
                    <a:p>
                      <a:pPr algn="l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Retie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860033" y="1916832"/>
            <a:ext cx="3168351" cy="93448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nl-NL" sz="1600" b="1" dirty="0" smtClean="0"/>
              <a:t>Terugverdientijden voor </a:t>
            </a:r>
            <a:r>
              <a:rPr lang="nl-NL" sz="1600" b="1" dirty="0" err="1" smtClean="0"/>
              <a:t>Skystream</a:t>
            </a:r>
            <a:r>
              <a:rPr lang="nl-NL" sz="1600" b="1" dirty="0" smtClean="0"/>
              <a:t> en Fortis </a:t>
            </a:r>
            <a:r>
              <a:rPr lang="nl-NL" sz="1600" b="1" dirty="0" err="1" smtClean="0"/>
              <a:t>Montana</a:t>
            </a:r>
            <a:r>
              <a:rPr lang="nl-NL" sz="1600" b="1" dirty="0" smtClean="0"/>
              <a:t> voor verschillende locaties in Belgie</a:t>
            </a:r>
            <a:endParaRPr lang="nl-NL" sz="1600" b="1" dirty="0"/>
          </a:p>
        </p:txBody>
      </p:sp>
      <p:pic>
        <p:nvPicPr>
          <p:cNvPr id="9" name="Picture 5" descr="19-skystream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31640" y="1844824"/>
            <a:ext cx="2774246" cy="3816424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2194980" y="1556792"/>
            <a:ext cx="9368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err="1" smtClean="0"/>
              <a:t>Skystream</a:t>
            </a:r>
            <a:endParaRPr lang="nl-NL" sz="1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55577" y="1196085"/>
          <a:ext cx="7560839" cy="3457051"/>
        </p:xfrm>
        <a:graphic>
          <a:graphicData uri="http://schemas.openxmlformats.org/drawingml/2006/table">
            <a:tbl>
              <a:tblPr/>
              <a:tblGrid>
                <a:gridCol w="1224135"/>
                <a:gridCol w="936104"/>
                <a:gridCol w="956172"/>
                <a:gridCol w="1276076"/>
                <a:gridCol w="1273715"/>
                <a:gridCol w="867637"/>
                <a:gridCol w="1027000"/>
              </a:tblGrid>
              <a:tr h="352039">
                <a:tc>
                  <a:txBody>
                    <a:bodyPr/>
                    <a:lstStyle/>
                    <a:p>
                      <a:pPr algn="l" fontAlgn="b"/>
                      <a:r>
                        <a:rPr lang="nl-NL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Vermogen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Opbrengst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Spec</a:t>
                      </a:r>
                      <a:r>
                        <a:rPr lang="nl-NL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Opbrengst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Installatieprijs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Spec</a:t>
                      </a:r>
                      <a:r>
                        <a:rPr lang="nl-NL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Prijs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nl-NL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52039">
                <a:tc>
                  <a:txBody>
                    <a:bodyPr/>
                    <a:lstStyle/>
                    <a:p>
                      <a:pPr algn="l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Type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[kW]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[kWh]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[kWh/kWp]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[€]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[€/kW]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Rendement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039">
                <a:tc>
                  <a:txBody>
                    <a:bodyPr/>
                    <a:lstStyle/>
                    <a:p>
                      <a:pPr algn="l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Skystream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2,4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2.271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946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9.000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3.750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43%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039">
                <a:tc>
                  <a:txBody>
                    <a:bodyPr/>
                    <a:lstStyle/>
                    <a:p>
                      <a:pPr algn="l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Raum 3,5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3,5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2.520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720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12.500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3.571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40%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039">
                <a:tc>
                  <a:txBody>
                    <a:bodyPr/>
                    <a:lstStyle/>
                    <a:p>
                      <a:pPr algn="l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Montana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3.063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613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18.500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3.700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32%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039">
                <a:tc>
                  <a:txBody>
                    <a:bodyPr/>
                    <a:lstStyle/>
                    <a:p>
                      <a:pPr algn="l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Raum 1.5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1,5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635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423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6.500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4.333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19%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039">
                <a:tc>
                  <a:txBody>
                    <a:bodyPr/>
                    <a:lstStyle/>
                    <a:p>
                      <a:pPr algn="l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Turby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2,5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232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21.000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8.400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8%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039">
                <a:tc>
                  <a:txBody>
                    <a:bodyPr/>
                    <a:lstStyle/>
                    <a:p>
                      <a:pPr algn="l" fontAlgn="b"/>
                      <a:r>
                        <a:rPr lang="nl-NL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Grote turbines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2.000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3.506.000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1.753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2.650.000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1.325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45%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52039">
                <a:tc>
                  <a:txBody>
                    <a:bodyPr/>
                    <a:lstStyle/>
                    <a:p>
                      <a:pPr algn="l" fontAlgn="b"/>
                      <a:r>
                        <a:rPr lang="nl-NL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Zonnepanelen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3,5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3.325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950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6.300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2.100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14%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620713"/>
          </a:xfrm>
          <a:prstGeom prst="rect">
            <a:avLst/>
          </a:prstGeom>
          <a:solidFill>
            <a:srgbClr val="5D84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2800" b="1" dirty="0" smtClean="0">
                <a:solidFill>
                  <a:schemeClr val="bg1"/>
                </a:solidFill>
                <a:latin typeface="+mn-lt"/>
              </a:rPr>
              <a:t>Conclusies </a:t>
            </a:r>
            <a:r>
              <a:rPr lang="nl-NL" sz="2800" b="1" dirty="0" err="1" smtClean="0">
                <a:solidFill>
                  <a:schemeClr val="bg1"/>
                </a:solidFill>
                <a:latin typeface="+mn-lt"/>
              </a:rPr>
              <a:t>veldtest</a:t>
            </a:r>
            <a:r>
              <a:rPr lang="nl-NL" sz="2800" b="1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nl-NL" sz="2800" b="1" dirty="0" smtClean="0">
                <a:solidFill>
                  <a:schemeClr val="bg1"/>
                </a:solidFill>
                <a:latin typeface="+mn-lt"/>
              </a:rPr>
              <a:t>Greenbridge (2)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6FCE09B-433A-44C5-827A-C4949D3CC6CA}" type="slidenum">
              <a:rPr lang="en-US"/>
              <a:pPr/>
              <a:t>6</a:t>
            </a:fld>
            <a:endParaRPr lang="en-US"/>
          </a:p>
        </p:txBody>
      </p:sp>
      <p:sp>
        <p:nvSpPr>
          <p:cNvPr id="8" name="Date Placeholder 3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r>
              <a:rPr lang="en-US" sz="1200" dirty="0" smtClean="0">
                <a:solidFill>
                  <a:srgbClr val="898989"/>
                </a:solidFill>
              </a:rPr>
              <a:t>17 </a:t>
            </a:r>
            <a:r>
              <a:rPr lang="en-US" sz="1200" dirty="0" err="1" smtClean="0">
                <a:solidFill>
                  <a:srgbClr val="898989"/>
                </a:solidFill>
              </a:rPr>
              <a:t>april</a:t>
            </a:r>
            <a:r>
              <a:rPr lang="en-US" sz="1200" dirty="0" smtClean="0">
                <a:solidFill>
                  <a:srgbClr val="898989"/>
                </a:solidFill>
              </a:rPr>
              <a:t> 2014</a:t>
            </a:r>
            <a:endParaRPr lang="en-US" altLang="en-US" sz="1200" dirty="0">
              <a:solidFill>
                <a:srgbClr val="898989"/>
              </a:solidFill>
            </a:endParaRPr>
          </a:p>
        </p:txBody>
      </p:sp>
      <p:sp>
        <p:nvSpPr>
          <p:cNvPr id="9" name="Footer Placeholder 4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>
              <a:defRPr/>
            </a:pPr>
            <a:r>
              <a:rPr lang="nl-NL" altLang="en-US" sz="1200" dirty="0" err="1" smtClean="0">
                <a:solidFill>
                  <a:schemeClr val="tx1">
                    <a:tint val="75000"/>
                  </a:schemeClr>
                </a:solidFill>
                <a:latin typeface="Arial" charset="0"/>
              </a:rPr>
              <a:t>Jadranka</a:t>
            </a:r>
            <a:r>
              <a:rPr lang="nl-NL" altLang="en-US" sz="1200" dirty="0" smtClean="0">
                <a:solidFill>
                  <a:schemeClr val="tx1">
                    <a:tint val="75000"/>
                  </a:schemeClr>
                </a:solidFill>
                <a:latin typeface="Arial" charset="0"/>
              </a:rPr>
              <a:t> Cace, </a:t>
            </a:r>
            <a:r>
              <a:rPr lang="nl-NL" altLang="en-US" sz="1200" dirty="0" err="1" smtClean="0">
                <a:solidFill>
                  <a:schemeClr val="tx1">
                    <a:tint val="75000"/>
                  </a:schemeClr>
                </a:solidFill>
                <a:latin typeface="Arial" charset="0"/>
              </a:rPr>
              <a:t>RenCom</a:t>
            </a:r>
            <a:endParaRPr lang="nl-NL" altLang="en-US" sz="1200" dirty="0">
              <a:solidFill>
                <a:schemeClr val="tx1">
                  <a:tint val="75000"/>
                </a:schemeClr>
              </a:solidFill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3568" y="4942849"/>
            <a:ext cx="7704856" cy="93442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nl-NL" b="1" dirty="0" smtClean="0"/>
              <a:t>In tegenstelling tot wat vaak wordt beweerd zijn kleine windturbines rendabel, mits de turbine goed wordt gekozen en de plaatsing zorgvuldig gebeurt.</a:t>
            </a:r>
          </a:p>
          <a:p>
            <a:pPr>
              <a:lnSpc>
                <a:spcPct val="114000"/>
              </a:lnSpc>
            </a:pPr>
            <a:r>
              <a:rPr lang="nl-NL" sz="1200" dirty="0" smtClean="0"/>
              <a:t>Bron: Bart </a:t>
            </a:r>
            <a:r>
              <a:rPr lang="nl-NL" sz="1200" dirty="0" err="1" smtClean="0"/>
              <a:t>Ryckaert</a:t>
            </a:r>
            <a:r>
              <a:rPr lang="nl-NL" sz="1200" dirty="0" smtClean="0"/>
              <a:t>, </a:t>
            </a:r>
            <a:r>
              <a:rPr lang="nl-NL" sz="1200" dirty="0" err="1" smtClean="0"/>
              <a:t>Ingro</a:t>
            </a:r>
            <a:r>
              <a:rPr lang="nl-NL" sz="1200" dirty="0" smtClean="0"/>
              <a:t>, 30 april 2013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23528" y="1197124"/>
            <a:ext cx="8777287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nl-NL" sz="2000" dirty="0" smtClean="0"/>
              <a:t>Locatie: goede wind condities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nl-NL" sz="2000" dirty="0" smtClean="0"/>
              <a:t>Turbine: type, grootte, veiligheid, efficiency, geluidsproductie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nl-NL" sz="2000" dirty="0" smtClean="0"/>
              <a:t>Ruimtelijke aspecten: visuele effecten en samenhang met de omgeving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nl-NL" sz="2000" dirty="0" smtClean="0"/>
              <a:t>Energiebalans: elektriciteitsproductie –versus energievraag op locatie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nl-NL" sz="2000" dirty="0" smtClean="0"/>
              <a:t>Bouwkundige integratie: belastingen, vibraties, contactgeluid, toegankelijkheid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nl-NL" sz="2000" dirty="0" smtClean="0"/>
              <a:t>Netkoppeling: eisen van de locale netbeheerder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nl-NL" sz="2000" dirty="0" smtClean="0"/>
              <a:t>Sociale aspecten: gebouweigenaar, bewoners, omwonenden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nl-NL" sz="2000" dirty="0" smtClean="0"/>
              <a:t>Vergunningen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nl-NL" sz="2000" dirty="0" smtClean="0"/>
              <a:t>Financiële aspecten: kosten, stimuleringsmaatregelen, stroomtarief, onderhoudskosten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nl-NL" sz="2000" dirty="0" err="1" smtClean="0"/>
              <a:t>Monitoring</a:t>
            </a:r>
            <a:r>
              <a:rPr lang="nl-NL" sz="2000" dirty="0" smtClean="0"/>
              <a:t> kWh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nl-NL" sz="2000" dirty="0" smtClean="0"/>
              <a:t>Onderhoudsvoorwaarden, garanties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nl-NL" sz="2000" dirty="0" smtClean="0"/>
              <a:t>Betrouwbaarheid leverancier</a:t>
            </a:r>
            <a:endParaRPr lang="nl-NL" sz="2000" dirty="0"/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0"/>
            <a:ext cx="9144000" cy="620713"/>
          </a:xfrm>
          <a:prstGeom prst="rect">
            <a:avLst/>
          </a:prstGeom>
          <a:solidFill>
            <a:srgbClr val="5D84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2800" b="1" dirty="0" smtClean="0">
                <a:solidFill>
                  <a:schemeClr val="bg1"/>
                </a:solidFill>
              </a:rPr>
              <a:t>Belangrijkste aandachtspunten </a:t>
            </a:r>
            <a:endParaRPr lang="nl-NL" sz="2800" b="1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6FCE09B-433A-44C5-827A-C4949D3CC6CA}" type="slidenum">
              <a:rPr lang="en-US"/>
              <a:pPr/>
              <a:t>7</a:t>
            </a:fld>
            <a:endParaRPr lang="en-US"/>
          </a:p>
        </p:txBody>
      </p:sp>
      <p:sp>
        <p:nvSpPr>
          <p:cNvPr id="5" name="Date Placeholder 3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r>
              <a:rPr lang="en-US" sz="1200" dirty="0" smtClean="0">
                <a:solidFill>
                  <a:srgbClr val="898989"/>
                </a:solidFill>
              </a:rPr>
              <a:t>17 </a:t>
            </a:r>
            <a:r>
              <a:rPr lang="en-US" sz="1200" dirty="0" err="1" smtClean="0">
                <a:solidFill>
                  <a:srgbClr val="898989"/>
                </a:solidFill>
              </a:rPr>
              <a:t>april</a:t>
            </a:r>
            <a:r>
              <a:rPr lang="en-US" sz="1200" dirty="0" smtClean="0">
                <a:solidFill>
                  <a:srgbClr val="898989"/>
                </a:solidFill>
              </a:rPr>
              <a:t> 2014</a:t>
            </a:r>
            <a:endParaRPr lang="en-US" altLang="en-US" sz="1200" dirty="0">
              <a:solidFill>
                <a:srgbClr val="898989"/>
              </a:solidFill>
            </a:endParaRPr>
          </a:p>
        </p:txBody>
      </p:sp>
      <p:sp>
        <p:nvSpPr>
          <p:cNvPr id="6" name="Footer Placeholder 4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>
              <a:defRPr/>
            </a:pPr>
            <a:r>
              <a:rPr lang="nl-NL" altLang="en-US" sz="1200" dirty="0" err="1" smtClean="0">
                <a:solidFill>
                  <a:schemeClr val="tx1">
                    <a:tint val="75000"/>
                  </a:schemeClr>
                </a:solidFill>
                <a:latin typeface="Arial" charset="0"/>
              </a:rPr>
              <a:t>Jadranka</a:t>
            </a:r>
            <a:r>
              <a:rPr lang="nl-NL" altLang="en-US" sz="1200" dirty="0" smtClean="0">
                <a:solidFill>
                  <a:schemeClr val="tx1">
                    <a:tint val="75000"/>
                  </a:schemeClr>
                </a:solidFill>
                <a:latin typeface="Arial" charset="0"/>
              </a:rPr>
              <a:t> Cace, </a:t>
            </a:r>
            <a:r>
              <a:rPr lang="nl-NL" altLang="en-US" sz="1200" dirty="0" err="1" smtClean="0">
                <a:solidFill>
                  <a:schemeClr val="tx1">
                    <a:tint val="75000"/>
                  </a:schemeClr>
                </a:solidFill>
                <a:latin typeface="Arial" charset="0"/>
              </a:rPr>
              <a:t>RenCom</a:t>
            </a:r>
            <a:endParaRPr lang="nl-NL" altLang="en-US" sz="1200" dirty="0">
              <a:solidFill>
                <a:schemeClr val="tx1">
                  <a:tint val="75000"/>
                </a:schemeClr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0" y="0"/>
            <a:ext cx="9144000" cy="620713"/>
          </a:xfrm>
          <a:prstGeom prst="rect">
            <a:avLst/>
          </a:prstGeom>
          <a:solidFill>
            <a:srgbClr val="5D84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2800" b="1" dirty="0" smtClean="0">
                <a:solidFill>
                  <a:schemeClr val="bg1"/>
                </a:solidFill>
              </a:rPr>
              <a:t>Locatiekeuze: </a:t>
            </a:r>
            <a:r>
              <a:rPr lang="nl-NL" sz="2800" b="1" dirty="0" smtClean="0">
                <a:solidFill>
                  <a:schemeClr val="bg1"/>
                </a:solidFill>
              </a:rPr>
              <a:t>de </a:t>
            </a:r>
            <a:r>
              <a:rPr lang="nl-NL" sz="2800" b="1" dirty="0" smtClean="0">
                <a:solidFill>
                  <a:schemeClr val="bg1"/>
                </a:solidFill>
              </a:rPr>
              <a:t>praktijk </a:t>
            </a:r>
            <a:r>
              <a:rPr lang="nl-NL" sz="2800" b="1" dirty="0" smtClean="0">
                <a:solidFill>
                  <a:schemeClr val="bg1"/>
                </a:solidFill>
              </a:rPr>
              <a:t>van wegmoffelen</a:t>
            </a:r>
            <a:endParaRPr lang="nl-NL" sz="2800" b="1" dirty="0">
              <a:solidFill>
                <a:schemeClr val="bg1"/>
              </a:solidFill>
            </a:endParaRP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6FCE09B-433A-44C5-827A-C4949D3CC6CA}" type="slidenum">
              <a:rPr lang="en-US"/>
              <a:pPr/>
              <a:t>8</a:t>
            </a:fld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r>
              <a:rPr lang="en-US" sz="1200" dirty="0" smtClean="0">
                <a:solidFill>
                  <a:srgbClr val="898989"/>
                </a:solidFill>
              </a:rPr>
              <a:t>17 </a:t>
            </a:r>
            <a:r>
              <a:rPr lang="en-US" sz="1200" dirty="0" err="1" smtClean="0">
                <a:solidFill>
                  <a:srgbClr val="898989"/>
                </a:solidFill>
              </a:rPr>
              <a:t>april</a:t>
            </a:r>
            <a:r>
              <a:rPr lang="en-US" sz="1200" dirty="0" smtClean="0">
                <a:solidFill>
                  <a:srgbClr val="898989"/>
                </a:solidFill>
              </a:rPr>
              <a:t> 2014</a:t>
            </a:r>
            <a:endParaRPr lang="en-US" altLang="en-US" sz="1200" dirty="0">
              <a:solidFill>
                <a:srgbClr val="898989"/>
              </a:solidFill>
            </a:endParaRPr>
          </a:p>
        </p:txBody>
      </p:sp>
      <p:sp>
        <p:nvSpPr>
          <p:cNvPr id="5" name="Footer Placeholder 4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>
              <a:defRPr/>
            </a:pPr>
            <a:r>
              <a:rPr lang="nl-NL" altLang="en-US" sz="1200" dirty="0" err="1" smtClean="0">
                <a:solidFill>
                  <a:schemeClr val="tx1">
                    <a:tint val="75000"/>
                  </a:schemeClr>
                </a:solidFill>
                <a:latin typeface="Arial" charset="0"/>
              </a:rPr>
              <a:t>Jadranka</a:t>
            </a:r>
            <a:r>
              <a:rPr lang="nl-NL" altLang="en-US" sz="1200" dirty="0" smtClean="0">
                <a:solidFill>
                  <a:schemeClr val="tx1">
                    <a:tint val="75000"/>
                  </a:schemeClr>
                </a:solidFill>
                <a:latin typeface="Arial" charset="0"/>
              </a:rPr>
              <a:t> Cace, </a:t>
            </a:r>
            <a:r>
              <a:rPr lang="nl-NL" altLang="en-US" sz="1200" dirty="0" err="1" smtClean="0">
                <a:solidFill>
                  <a:schemeClr val="tx1">
                    <a:tint val="75000"/>
                  </a:schemeClr>
                </a:solidFill>
                <a:latin typeface="Arial" charset="0"/>
              </a:rPr>
              <a:t>RenCom</a:t>
            </a:r>
            <a:endParaRPr lang="nl-NL" altLang="en-US" sz="1200" dirty="0">
              <a:solidFill>
                <a:schemeClr val="tx1">
                  <a:tint val="75000"/>
                </a:schemeClr>
              </a:solidFill>
              <a:latin typeface="Arial" charset="0"/>
            </a:endParaRPr>
          </a:p>
        </p:txBody>
      </p:sp>
      <p:pic>
        <p:nvPicPr>
          <p:cNvPr id="6" name="Picture 6" descr="windturbines 13 01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0" y="980728"/>
            <a:ext cx="3263123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StadhuisDH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43608" y="980728"/>
            <a:ext cx="3168352" cy="2460357"/>
          </a:xfrm>
          <a:prstGeom prst="rect">
            <a:avLst/>
          </a:prstGeom>
          <a:noFill/>
        </p:spPr>
      </p:pic>
      <p:pic>
        <p:nvPicPr>
          <p:cNvPr id="9" name="Picture 8" descr="Foto0214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043608" y="3501008"/>
            <a:ext cx="3168352" cy="2376264"/>
          </a:xfrm>
          <a:prstGeom prst="rect">
            <a:avLst/>
          </a:prstGeom>
        </p:spPr>
      </p:pic>
      <p:pic>
        <p:nvPicPr>
          <p:cNvPr id="10" name="Picture 9" descr="Foto0216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4572000" y="3501008"/>
            <a:ext cx="3240360" cy="237626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atertoren Bussum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915816" y="2204864"/>
            <a:ext cx="2526163" cy="3312368"/>
          </a:xfrm>
          <a:prstGeom prst="rect">
            <a:avLst/>
          </a:prstGeom>
        </p:spPr>
      </p:pic>
      <p:pic>
        <p:nvPicPr>
          <p:cNvPr id="17413" name="Picture 5" descr="http://home-energy.com/images/thumb%20HE_0077b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84168" y="3933056"/>
            <a:ext cx="2053580" cy="1613527"/>
          </a:xfrm>
          <a:prstGeom prst="rect">
            <a:avLst/>
          </a:prstGeom>
          <a:noFill/>
        </p:spPr>
      </p:pic>
      <p:pic>
        <p:nvPicPr>
          <p:cNvPr id="11" name="Picture 12" descr="Montana Renson met Windmolens origineel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652120" y="1340768"/>
            <a:ext cx="2789992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0" y="0"/>
            <a:ext cx="9144000" cy="620713"/>
          </a:xfrm>
          <a:prstGeom prst="rect">
            <a:avLst/>
          </a:prstGeom>
          <a:solidFill>
            <a:srgbClr val="5D84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2800" b="1" dirty="0" smtClean="0">
                <a:solidFill>
                  <a:schemeClr val="bg1"/>
                </a:solidFill>
              </a:rPr>
              <a:t>Locatiekeuze: </a:t>
            </a:r>
            <a:r>
              <a:rPr lang="nl-NL" sz="2800" b="1" dirty="0" smtClean="0">
                <a:solidFill>
                  <a:schemeClr val="bg1"/>
                </a:solidFill>
              </a:rPr>
              <a:t>de wind heeft vrije toegang tot turbines </a:t>
            </a:r>
            <a:endParaRPr lang="nl-NL" sz="2800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6FCE09B-433A-44C5-827A-C4949D3CC6CA}" type="slidenum">
              <a:rPr lang="en-US"/>
              <a:pPr/>
              <a:t>9</a:t>
            </a:fld>
            <a:endParaRPr lang="en-US"/>
          </a:p>
        </p:txBody>
      </p:sp>
      <p:sp>
        <p:nvSpPr>
          <p:cNvPr id="14" name="Date Placeholder 3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r>
              <a:rPr lang="en-US" sz="1200" dirty="0" smtClean="0">
                <a:solidFill>
                  <a:srgbClr val="898989"/>
                </a:solidFill>
              </a:rPr>
              <a:t>17 </a:t>
            </a:r>
            <a:r>
              <a:rPr lang="en-US" sz="1200" dirty="0" err="1" smtClean="0">
                <a:solidFill>
                  <a:srgbClr val="898989"/>
                </a:solidFill>
              </a:rPr>
              <a:t>april</a:t>
            </a:r>
            <a:r>
              <a:rPr lang="en-US" sz="1200" dirty="0" smtClean="0">
                <a:solidFill>
                  <a:srgbClr val="898989"/>
                </a:solidFill>
              </a:rPr>
              <a:t> 2014</a:t>
            </a:r>
            <a:endParaRPr lang="en-US" altLang="en-US" sz="1200" dirty="0">
              <a:solidFill>
                <a:srgbClr val="898989"/>
              </a:solidFill>
            </a:endParaRPr>
          </a:p>
        </p:txBody>
      </p:sp>
      <p:sp>
        <p:nvSpPr>
          <p:cNvPr id="15" name="Footer Placeholder 4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>
              <a:defRPr/>
            </a:pPr>
            <a:r>
              <a:rPr lang="nl-NL" altLang="en-US" sz="1200" dirty="0" err="1" smtClean="0">
                <a:solidFill>
                  <a:schemeClr val="tx1">
                    <a:tint val="75000"/>
                  </a:schemeClr>
                </a:solidFill>
                <a:latin typeface="Arial" charset="0"/>
              </a:rPr>
              <a:t>Jadranka</a:t>
            </a:r>
            <a:r>
              <a:rPr lang="nl-NL" altLang="en-US" sz="1200" dirty="0" smtClean="0">
                <a:solidFill>
                  <a:schemeClr val="tx1">
                    <a:tint val="75000"/>
                  </a:schemeClr>
                </a:solidFill>
                <a:latin typeface="Arial" charset="0"/>
              </a:rPr>
              <a:t> Cace, </a:t>
            </a:r>
            <a:r>
              <a:rPr lang="nl-NL" altLang="en-US" sz="1200" dirty="0" err="1" smtClean="0">
                <a:solidFill>
                  <a:schemeClr val="tx1">
                    <a:tint val="75000"/>
                  </a:schemeClr>
                </a:solidFill>
                <a:latin typeface="Arial" charset="0"/>
              </a:rPr>
              <a:t>RenCom</a:t>
            </a:r>
            <a:endParaRPr lang="nl-NL" altLang="en-US" sz="1200" dirty="0">
              <a:solidFill>
                <a:schemeClr val="tx1">
                  <a:tint val="75000"/>
                </a:schemeClr>
              </a:solidFill>
              <a:latin typeface="Arial" charset="0"/>
            </a:endParaRPr>
          </a:p>
        </p:txBody>
      </p:sp>
      <p:pic>
        <p:nvPicPr>
          <p:cNvPr id="16" name="Picture 15" descr="Duivendrecht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683568" y="3018438"/>
            <a:ext cx="2002989" cy="2542683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683568" y="5610726"/>
            <a:ext cx="13065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err="1" smtClean="0"/>
              <a:t>Duivendrecht</a:t>
            </a:r>
            <a:endParaRPr lang="nl-NL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2987824" y="5589240"/>
            <a:ext cx="8354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/>
              <a:t>Bussum</a:t>
            </a:r>
            <a:endParaRPr lang="nl-NL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5724128" y="3501008"/>
            <a:ext cx="6912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/>
              <a:t>Belgie</a:t>
            </a:r>
            <a:endParaRPr lang="nl-NL" sz="1600" dirty="0"/>
          </a:p>
        </p:txBody>
      </p:sp>
      <p:sp>
        <p:nvSpPr>
          <p:cNvPr id="2" name="Tekstvak 1"/>
          <p:cNvSpPr txBox="1"/>
          <p:nvPr/>
        </p:nvSpPr>
        <p:spPr>
          <a:xfrm>
            <a:off x="539552" y="1196752"/>
            <a:ext cx="4824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Plaatsing in groepen levert een betere energiebalans en een rustiger beeld</a:t>
            </a:r>
            <a:endParaRPr lang="nl-NL" sz="2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736</TotalTime>
  <Words>737</Words>
  <Application>Microsoft Office PowerPoint</Application>
  <PresentationFormat>Diavoorstelling (4:3)</PresentationFormat>
  <Paragraphs>282</Paragraphs>
  <Slides>12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3" baseType="lpstr">
      <vt:lpstr>Office Theme</vt:lpstr>
      <vt:lpstr>Praktische toepassing mini windturbines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RenCom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Jadranka Cace</dc:creator>
  <cp:lastModifiedBy>vz ng</cp:lastModifiedBy>
  <cp:revision>6</cp:revision>
  <dcterms:created xsi:type="dcterms:W3CDTF">2014-04-16T09:15:43Z</dcterms:created>
  <dcterms:modified xsi:type="dcterms:W3CDTF">2014-04-17T11:20:26Z</dcterms:modified>
</cp:coreProperties>
</file>